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5"/>
  </p:notesMasterIdLst>
  <p:sldIdLst>
    <p:sldId id="443" r:id="rId3"/>
    <p:sldId id="439" r:id="rId4"/>
    <p:sldId id="460" r:id="rId5"/>
    <p:sldId id="455" r:id="rId6"/>
    <p:sldId id="496" r:id="rId7"/>
    <p:sldId id="497" r:id="rId8"/>
    <p:sldId id="498" r:id="rId9"/>
    <p:sldId id="499" r:id="rId10"/>
    <p:sldId id="471" r:id="rId11"/>
    <p:sldId id="500" r:id="rId12"/>
    <p:sldId id="501" r:id="rId13"/>
    <p:sldId id="473"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1" userDrawn="1">
          <p15:clr>
            <a:srgbClr val="A4A3A4"/>
          </p15:clr>
        </p15:guide>
        <p15:guide id="2" pos="7271" userDrawn="1">
          <p15:clr>
            <a:srgbClr val="A4A3A4"/>
          </p15:clr>
        </p15:guide>
        <p15:guide id="3" orient="horz" pos="648" userDrawn="1">
          <p15:clr>
            <a:srgbClr val="A4A3A4"/>
          </p15:clr>
        </p15:guide>
        <p15:guide id="4" orient="horz" pos="719" userDrawn="1">
          <p15:clr>
            <a:srgbClr val="A4A3A4"/>
          </p15:clr>
        </p15:guide>
        <p15:guide id="5" orient="horz" pos="3872" userDrawn="1">
          <p15:clr>
            <a:srgbClr val="A4A3A4"/>
          </p15:clr>
        </p15:guide>
        <p15:guide id="6" orient="horz" pos="38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35234"/>
    <a:srgbClr val="005798"/>
    <a:srgbClr val="E3310D"/>
    <a:srgbClr val="F8CBAD"/>
    <a:srgbClr val="C55A11"/>
    <a:srgbClr val="318ACA"/>
    <a:srgbClr val="9DC3E6"/>
    <a:srgbClr val="ECECEC"/>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60"/>
  </p:normalViewPr>
  <p:slideViewPr>
    <p:cSldViewPr snapToGrid="0" showGuides="1">
      <p:cViewPr varScale="1">
        <p:scale>
          <a:sx n="75" d="100"/>
          <a:sy n="75" d="100"/>
        </p:scale>
        <p:origin x="48" y="112"/>
      </p:cViewPr>
      <p:guideLst>
        <p:guide pos="391"/>
        <p:guide pos="7271"/>
        <p:guide orient="horz" pos="648"/>
        <p:guide orient="horz" pos="719"/>
        <p:guide orient="horz" pos="3872"/>
        <p:guide orient="horz" pos="3873"/>
      </p:guideLst>
    </p:cSldViewPr>
  </p:slideViewPr>
  <p:notesTextViewPr>
    <p:cViewPr>
      <p:scale>
        <a:sx n="1" d="1"/>
        <a:sy n="1" d="1"/>
      </p:scale>
      <p:origin x="0" y="0"/>
    </p:cViewPr>
  </p:notesTextViewPr>
  <p:sorterViewPr>
    <p:cViewPr>
      <p:scale>
        <a:sx n="53" d="100"/>
        <a:sy n="53" d="100"/>
      </p:scale>
      <p:origin x="0" y="-17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067D4-6F7D-4FC0-AAAB-5F42F1BE05F9}" type="datetimeFigureOut">
              <a:rPr lang="zh-CN" altLang="en-US" smtClean="0"/>
              <a:t>2024/8/6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C8843-941F-456B-9EF6-EFCB9A28DF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BAC8843-941F-456B-9EF6-EFCB9A28DF4C}"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2024/8/6</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2024/8/6</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22C2CA-5E63-4472-9C07-9A6077C2DDB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F363A7-5DA6-41E1-A90B-6BBDCAC473B2}" type="datetimeFigureOut">
              <a:rPr lang="zh-CN" altLang="en-US" smtClean="0"/>
              <a:t>2024/8/6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22C2CA-5E63-4472-9C07-9A6077C2DDB7}" type="slidenum">
              <a:rPr lang="zh-CN" altLang="en-US" smtClean="0"/>
              <a:t>‹#›</a:t>
            </a:fld>
            <a:endParaRPr lang="zh-CN" altLang="en-US"/>
          </a:p>
        </p:txBody>
      </p:sp>
      <p:sp>
        <p:nvSpPr>
          <p:cNvPr id="8" name="TextBox 7"/>
          <p:cNvSpPr txBox="1"/>
          <p:nvPr userDrawn="1"/>
        </p:nvSpPr>
        <p:spPr>
          <a:xfrm>
            <a:off x="11698619" y="0"/>
            <a:ext cx="432049"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下载</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http://www.1ppt.com/xiazai/</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F363A7-5DA6-41E1-A90B-6BBDCAC473B2}" type="datetimeFigureOut">
              <a:rPr lang="zh-CN" altLang="en-US" smtClean="0"/>
              <a:t>2024/8/6</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2C2CA-5E63-4472-9C07-9A6077C2DDB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4"/>
          <a:stretch>
            <a:fillRect/>
          </a:stretch>
        </p:blipFill>
        <p:spPr>
          <a:xfrm>
            <a:off x="-176463" y="-64169"/>
            <a:ext cx="12641179" cy="7218947"/>
          </a:xfrm>
          <a:prstGeom prst="rect">
            <a:avLst/>
          </a:prstGeom>
        </p:spPr>
      </p:pic>
      <p:sp useBgFill="1">
        <p:nvSpPr>
          <p:cNvPr id="8" name="矩形: 圆角 7"/>
          <p:cNvSpPr/>
          <p:nvPr/>
        </p:nvSpPr>
        <p:spPr>
          <a:xfrm>
            <a:off x="1187118" y="1435578"/>
            <a:ext cx="9978188" cy="3024124"/>
          </a:xfrm>
          <a:prstGeom prst="roundRect">
            <a:avLst/>
          </a:prstGeom>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 name="文本框 1"/>
          <p:cNvSpPr txBox="1"/>
          <p:nvPr/>
        </p:nvSpPr>
        <p:spPr>
          <a:xfrm>
            <a:off x="1704340" y="1916430"/>
            <a:ext cx="8819515" cy="829945"/>
          </a:xfrm>
          <a:prstGeom prst="rect">
            <a:avLst/>
          </a:prstGeom>
          <a:noFill/>
        </p:spPr>
        <p:txBody>
          <a:bodyPr wrap="square" rtlCol="0">
            <a:spAutoFit/>
          </a:bodyPr>
          <a:lstStyle/>
          <a:p>
            <a:pPr algn="ctr"/>
            <a:r>
              <a:rPr lang="zh-CN" altLang="en-US" sz="4800" b="1" spc="300" dirty="0">
                <a:solidFill>
                  <a:schemeClr val="tx1">
                    <a:lumMod val="95000"/>
                    <a:lumOff val="5000"/>
                    <a:alpha val="80000"/>
                  </a:schemeClr>
                </a:solidFill>
                <a:latin typeface="华文行楷" panose="02010800040101010101" charset="-122"/>
                <a:ea typeface="华文行楷" panose="02010800040101010101" charset="-122"/>
                <a:cs typeface="阿里巴巴普惠体 Medium"/>
                <a:sym typeface="Arial" panose="020B0604020202020204"/>
              </a:rPr>
              <a:t>大顶堆介绍</a:t>
            </a:r>
          </a:p>
        </p:txBody>
      </p:sp>
      <p:sp>
        <p:nvSpPr>
          <p:cNvPr id="3" name="文本框 2"/>
          <p:cNvSpPr txBox="1"/>
          <p:nvPr/>
        </p:nvSpPr>
        <p:spPr>
          <a:xfrm>
            <a:off x="3674719" y="3251968"/>
            <a:ext cx="4842565" cy="337185"/>
          </a:xfrm>
          <a:prstGeom prst="rect">
            <a:avLst/>
          </a:prstGeom>
          <a:noFill/>
        </p:spPr>
        <p:txBody>
          <a:bodyPr wrap="square" rtlCol="0">
            <a:spAutoFit/>
          </a:bodyPr>
          <a:lstStyle/>
          <a:p>
            <a:pPr algn="dist"/>
            <a:r>
              <a:rPr lang="zh-CN" altLang="en-US" sz="1600" spc="300" dirty="0">
                <a:solidFill>
                  <a:schemeClr val="tx1">
                    <a:lumMod val="95000"/>
                    <a:lumOff val="5000"/>
                    <a:alpha val="80000"/>
                  </a:schemeClr>
                </a:solidFill>
                <a:effectLst/>
                <a:latin typeface="Arial" panose="020B0604020202020204"/>
                <a:ea typeface="阿里巴巴普惠体 Medium"/>
                <a:cs typeface="阿里巴巴普惠体 Medium"/>
                <a:sym typeface="Arial" panose="020B0604020202020204"/>
              </a:rPr>
              <a:t>数据结构与算法基础</a:t>
            </a:r>
          </a:p>
        </p:txBody>
      </p:sp>
      <p:sp>
        <p:nvSpPr>
          <p:cNvPr id="4" name="文本框 3"/>
          <p:cNvSpPr txBox="1"/>
          <p:nvPr/>
        </p:nvSpPr>
        <p:spPr>
          <a:xfrm>
            <a:off x="3176985" y="3685071"/>
            <a:ext cx="5838033" cy="492443"/>
          </a:xfrm>
          <a:prstGeom prst="rect">
            <a:avLst/>
          </a:prstGeom>
          <a:noFill/>
        </p:spPr>
        <p:txBody>
          <a:bodyPr wrap="square" rtlCol="0">
            <a:spAutoFit/>
          </a:bodyPr>
          <a:lstStyle/>
          <a:p>
            <a:pPr algn="ctr">
              <a:lnSpc>
                <a:spcPct val="130000"/>
              </a:lnSpc>
            </a:pPr>
            <a:r>
              <a:rPr lang="en-US" altLang="zh-CN" sz="1000" dirty="0">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Brief introduction to the business plan for atmospheric introduction to the business plan for Lorem ipsum dolor sit </a:t>
            </a:r>
            <a:r>
              <a:rPr lang="en-US" altLang="zh-CN" sz="1000" dirty="0" err="1">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amet</a:t>
            </a:r>
            <a:r>
              <a:rPr lang="en-US" altLang="zh-CN" sz="1000" dirty="0">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 </a:t>
            </a:r>
            <a:r>
              <a:rPr lang="en-US" altLang="zh-CN" sz="1000" dirty="0" err="1">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consectetuer</a:t>
            </a:r>
            <a:r>
              <a:rPr lang="en-US" altLang="zh-CN" sz="1000" dirty="0">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 </a:t>
            </a:r>
            <a:r>
              <a:rPr lang="en-US" altLang="zh-CN" sz="1000" dirty="0" err="1">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dipiscing</a:t>
            </a:r>
            <a:r>
              <a:rPr lang="en-US" altLang="zh-CN" sz="1000" dirty="0">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 </a:t>
            </a:r>
            <a:r>
              <a:rPr lang="en-US" altLang="zh-CN" sz="1000" dirty="0" err="1">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elit</a:t>
            </a:r>
            <a:r>
              <a:rPr lang="en-US" altLang="zh-CN" sz="1000" dirty="0">
                <a:solidFill>
                  <a:schemeClr val="tx1">
                    <a:lumMod val="50000"/>
                    <a:lumOff val="50000"/>
                    <a:alpha val="80000"/>
                  </a:schemeClr>
                </a:solidFill>
                <a:effectLst/>
                <a:latin typeface="Arial" panose="020B0604020202020204"/>
                <a:ea typeface="阿里巴巴普惠体 Medium"/>
                <a:cs typeface="阿里巴巴普惠体 Medium"/>
                <a:sym typeface="Arial" panose="020B0604020202020204"/>
              </a:rPr>
              <a:t>,</a:t>
            </a:r>
          </a:p>
        </p:txBody>
      </p:sp>
      <p:sp useBgFill="1">
        <p:nvSpPr>
          <p:cNvPr id="5" name="矩形: 圆角 4"/>
          <p:cNvSpPr/>
          <p:nvPr/>
        </p:nvSpPr>
        <p:spPr>
          <a:xfrm>
            <a:off x="3481070" y="4740275"/>
            <a:ext cx="2261870" cy="754380"/>
          </a:xfrm>
          <a:prstGeom prst="roundRect">
            <a:avLst/>
          </a:prstGeom>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6" name="矩形: 圆角 5"/>
          <p:cNvSpPr/>
          <p:nvPr/>
        </p:nvSpPr>
        <p:spPr>
          <a:xfrm>
            <a:off x="6449060" y="4740275"/>
            <a:ext cx="2261870" cy="754380"/>
          </a:xfrm>
          <a:prstGeom prst="roundRect">
            <a:avLst/>
          </a:prstGeom>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40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9" name="文本框 8"/>
          <p:cNvSpPr txBox="1"/>
          <p:nvPr/>
        </p:nvSpPr>
        <p:spPr>
          <a:xfrm>
            <a:off x="3657502" y="4799061"/>
            <a:ext cx="1907936" cy="275590"/>
          </a:xfrm>
          <a:prstGeom prst="rect">
            <a:avLst/>
          </a:prstGeom>
          <a:noFill/>
        </p:spPr>
        <p:txBody>
          <a:bodyPr wrap="square" rtlCol="0">
            <a:spAutoFit/>
          </a:bodyPr>
          <a:lstStyle/>
          <a:p>
            <a:pPr algn="ctr"/>
            <a:r>
              <a:rPr lang="zh-CN" altLang="en-US"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汇报人：</a:t>
            </a:r>
            <a:r>
              <a:rPr lang="en-US" altLang="zh-CN"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  </a:t>
            </a:r>
            <a:r>
              <a:rPr lang="zh-CN" altLang="en-US"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赵龙</a:t>
            </a:r>
          </a:p>
        </p:txBody>
      </p:sp>
      <p:sp>
        <p:nvSpPr>
          <p:cNvPr id="10" name="文本框 9"/>
          <p:cNvSpPr txBox="1"/>
          <p:nvPr/>
        </p:nvSpPr>
        <p:spPr>
          <a:xfrm>
            <a:off x="6625292" y="4799061"/>
            <a:ext cx="1907936" cy="645160"/>
          </a:xfrm>
          <a:prstGeom prst="rect">
            <a:avLst/>
          </a:prstGeom>
          <a:noFill/>
        </p:spPr>
        <p:txBody>
          <a:bodyPr wrap="square" rtlCol="0">
            <a:spAutoFit/>
          </a:bodyPr>
          <a:lstStyle/>
          <a:p>
            <a:pPr algn="ctr"/>
            <a:r>
              <a:rPr lang="zh-CN" altLang="en-US"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组别：第五组</a:t>
            </a:r>
          </a:p>
          <a:p>
            <a:pPr algn="ctr"/>
            <a:endParaRPr lang="en-US" altLang="zh-CN"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endParaRPr>
          </a:p>
          <a:p>
            <a:pPr algn="ctr"/>
            <a:r>
              <a:rPr lang="en-US" altLang="zh-CN"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2024</a:t>
            </a:r>
            <a:r>
              <a:rPr lang="zh-CN" altLang="en-US"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年</a:t>
            </a:r>
            <a:r>
              <a:rPr lang="en-US" altLang="zh-CN"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8</a:t>
            </a:r>
            <a:r>
              <a:rPr lang="zh-CN" altLang="en-US"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月</a:t>
            </a:r>
            <a:r>
              <a:rPr lang="en-US" altLang="zh-CN"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6</a:t>
            </a:r>
            <a:r>
              <a:rPr lang="zh-CN" altLang="en-US" sz="1200" b="1" spc="300" dirty="0">
                <a:solidFill>
                  <a:schemeClr val="tx1">
                    <a:lumMod val="95000"/>
                    <a:lumOff val="5000"/>
                    <a:alpha val="70000"/>
                  </a:schemeClr>
                </a:solidFill>
                <a:effectLst/>
                <a:latin typeface="Arial" panose="020B0604020202020204"/>
                <a:ea typeface="阿里巴巴普惠体 Medium"/>
                <a:cs typeface="阿里巴巴普惠体 Medium"/>
                <a:sym typeface="Arial" panose="020B0604020202020204"/>
              </a:rPr>
              <a:t>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bldLvl="0" animBg="1"/>
      <p:bldP spid="6" grpId="0" bldLvl="0" animBg="1"/>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0423" y="-160422"/>
            <a:ext cx="12480760" cy="7252550"/>
          </a:xfrm>
          <a:prstGeom prst="rect">
            <a:avLst/>
          </a:prstGeom>
        </p:spPr>
      </p:pic>
      <p:sp useBgFill="1">
        <p:nvSpPr>
          <p:cNvPr id="4" name="矩形: 圆角 3"/>
          <p:cNvSpPr/>
          <p:nvPr/>
        </p:nvSpPr>
        <p:spPr>
          <a:xfrm>
            <a:off x="880256" y="1793131"/>
            <a:ext cx="10431491" cy="3015915"/>
          </a:xfrm>
          <a:prstGeom prst="roundRect">
            <a:avLst/>
          </a:prstGeom>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1" name="文本框 20"/>
          <p:cNvSpPr txBox="1"/>
          <p:nvPr/>
        </p:nvSpPr>
        <p:spPr>
          <a:xfrm>
            <a:off x="2287691" y="2497977"/>
            <a:ext cx="2169284" cy="1862048"/>
          </a:xfrm>
          <a:prstGeom prst="rect">
            <a:avLst/>
          </a:prstGeom>
          <a:noFill/>
        </p:spPr>
        <p:txBody>
          <a:bodyPr wrap="square" rtlCol="0">
            <a:spAutoFit/>
          </a:bodyPr>
          <a:lstStyle>
            <a:defPPr>
              <a:defRPr lang="zh-CN"/>
            </a:defPPr>
            <a:lvl1pPr algn="ctr">
              <a:defRPr sz="11500">
                <a:solidFill>
                  <a:schemeClr val="tx1">
                    <a:lumMod val="85000"/>
                    <a:lumOff val="15000"/>
                  </a:schemeClr>
                </a:solidFill>
                <a:latin typeface="Impact" panose="020B0806030902050204" pitchFamily="34" charset="0"/>
                <a:ea typeface="阿里巴巴普惠体 Medium"/>
                <a:cs typeface="阿里巴巴普惠体 Medium"/>
              </a:defRPr>
            </a:lvl1pPr>
          </a:lstStyle>
          <a:p>
            <a:r>
              <a:rPr lang="en-US" altLang="zh-CN" dirty="0">
                <a:sym typeface="Arial" panose="020B0604020202020204"/>
              </a:rPr>
              <a:t>04</a:t>
            </a:r>
            <a:endParaRPr lang="zh-CN" altLang="en-US" dirty="0">
              <a:sym typeface="Arial" panose="020B0604020202020204"/>
            </a:endParaRPr>
          </a:p>
        </p:txBody>
      </p:sp>
      <p:sp>
        <p:nvSpPr>
          <p:cNvPr id="22" name="文本框 21"/>
          <p:cNvSpPr txBox="1"/>
          <p:nvPr/>
        </p:nvSpPr>
        <p:spPr>
          <a:xfrm>
            <a:off x="4948280" y="2762649"/>
            <a:ext cx="1637030" cy="922020"/>
          </a:xfrm>
          <a:prstGeom prst="rect">
            <a:avLst/>
          </a:prstGeom>
          <a:noFill/>
        </p:spPr>
        <p:txBody>
          <a:bodyPr wrap="none" rtlCol="0">
            <a:spAutoFit/>
          </a:bodyPr>
          <a:lstStyle/>
          <a:p>
            <a:pPr lvl="0"/>
            <a:r>
              <a:rPr lang="zh-CN" altLang="en-US" sz="5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总结</a:t>
            </a:r>
          </a:p>
        </p:txBody>
      </p:sp>
      <p:sp>
        <p:nvSpPr>
          <p:cNvPr id="3" name="文本框 2"/>
          <p:cNvSpPr txBox="1"/>
          <p:nvPr/>
        </p:nvSpPr>
        <p:spPr>
          <a:xfrm>
            <a:off x="4977313" y="3622674"/>
            <a:ext cx="4802593" cy="4616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alpha val="80000"/>
                  </a:prstClr>
                </a:solidFill>
                <a:effectLst/>
                <a:uLnTx/>
                <a:uFillTx/>
                <a:latin typeface="Arial" panose="020B0604020202020204"/>
                <a:ea typeface="阿里巴巴普惠体 Medium"/>
                <a:cs typeface="阿里巴巴普惠体 Medium"/>
                <a:sym typeface="Arial" panose="020B0604020202020204"/>
              </a:rPr>
              <a:t>点击此处输点击此处输入文字点击此处输入点击此处输入文字点击此处输入文字入文字输入文字入文字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1" grpId="0"/>
      <p:bldP spid="2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671839" y="1639160"/>
            <a:ext cx="10711815" cy="5181984"/>
            <a:chOff x="671838" y="1639159"/>
            <a:chExt cx="10711814" cy="5181984"/>
          </a:xfrm>
        </p:grpSpPr>
        <p:cxnSp>
          <p:nvCxnSpPr>
            <p:cNvPr id="6" name="直接连接符 5"/>
            <p:cNvCxnSpPr/>
            <p:nvPr/>
          </p:nvCxnSpPr>
          <p:spPr>
            <a:xfrm flipH="1">
              <a:off x="6018197" y="2295525"/>
              <a:ext cx="1592182" cy="0"/>
            </a:xfrm>
            <a:prstGeom prst="line">
              <a:avLst/>
            </a:prstGeom>
            <a:noFill/>
            <a:ln w="6350" cap="flat" cmpd="sng" algn="ctr">
              <a:solidFill>
                <a:srgbClr val="0070C0"/>
              </a:solidFill>
              <a:prstDash val="solid"/>
              <a:miter lim="800000"/>
              <a:headEnd type="oval"/>
            </a:ln>
            <a:effectLst/>
          </p:spPr>
        </p:cxnSp>
        <p:cxnSp>
          <p:nvCxnSpPr>
            <p:cNvPr id="7" name="直接连接符 6"/>
            <p:cNvCxnSpPr/>
            <p:nvPr/>
          </p:nvCxnSpPr>
          <p:spPr>
            <a:xfrm flipH="1">
              <a:off x="7254940" y="5265738"/>
              <a:ext cx="1311113" cy="0"/>
            </a:xfrm>
            <a:prstGeom prst="line">
              <a:avLst/>
            </a:prstGeom>
            <a:noFill/>
            <a:ln w="6350" cap="flat" cmpd="sng" algn="ctr">
              <a:solidFill>
                <a:srgbClr val="0070C0"/>
              </a:solidFill>
              <a:prstDash val="solid"/>
              <a:miter lim="800000"/>
              <a:headEnd type="oval"/>
            </a:ln>
            <a:effectLst/>
          </p:spPr>
        </p:cxnSp>
        <p:cxnSp>
          <p:nvCxnSpPr>
            <p:cNvPr id="8" name="直接连接符 7"/>
            <p:cNvCxnSpPr/>
            <p:nvPr/>
          </p:nvCxnSpPr>
          <p:spPr>
            <a:xfrm>
              <a:off x="3562334" y="3789363"/>
              <a:ext cx="1311113" cy="0"/>
            </a:xfrm>
            <a:prstGeom prst="line">
              <a:avLst/>
            </a:prstGeom>
            <a:noFill/>
            <a:ln w="6350" cap="flat" cmpd="sng" algn="ctr">
              <a:solidFill>
                <a:srgbClr val="F35234"/>
              </a:solidFill>
              <a:prstDash val="solid"/>
              <a:miter lim="800000"/>
              <a:headEnd type="oval"/>
            </a:ln>
            <a:effectLst/>
          </p:spPr>
        </p:cxnSp>
        <p:sp>
          <p:nvSpPr>
            <p:cNvPr id="9" name="Freeform 5"/>
            <p:cNvSpPr/>
            <p:nvPr/>
          </p:nvSpPr>
          <p:spPr bwMode="auto">
            <a:xfrm>
              <a:off x="4209953" y="4507772"/>
              <a:ext cx="3603625" cy="346075"/>
            </a:xfrm>
            <a:custGeom>
              <a:avLst/>
              <a:gdLst>
                <a:gd name="T0" fmla="*/ 959 w 959"/>
                <a:gd name="T1" fmla="*/ 92 h 92"/>
                <a:gd name="T2" fmla="*/ 148 w 959"/>
                <a:gd name="T3" fmla="*/ 92 h 92"/>
                <a:gd name="T4" fmla="*/ 0 w 959"/>
                <a:gd name="T5" fmla="*/ 0 h 92"/>
                <a:gd name="T6" fmla="*/ 812 w 959"/>
                <a:gd name="T7" fmla="*/ 0 h 92"/>
                <a:gd name="T8" fmla="*/ 959 w 959"/>
                <a:gd name="T9" fmla="*/ 92 h 92"/>
              </a:gdLst>
              <a:ahLst/>
              <a:cxnLst>
                <a:cxn ang="0">
                  <a:pos x="T0" y="T1"/>
                </a:cxn>
                <a:cxn ang="0">
                  <a:pos x="T2" y="T3"/>
                </a:cxn>
                <a:cxn ang="0">
                  <a:pos x="T4" y="T5"/>
                </a:cxn>
                <a:cxn ang="0">
                  <a:pos x="T6" y="T7"/>
                </a:cxn>
                <a:cxn ang="0">
                  <a:pos x="T8" y="T9"/>
                </a:cxn>
              </a:cxnLst>
              <a:rect l="0" t="0" r="r" b="b"/>
              <a:pathLst>
                <a:path w="959" h="92">
                  <a:moveTo>
                    <a:pt x="959" y="92"/>
                  </a:moveTo>
                  <a:cubicBezTo>
                    <a:pt x="148" y="92"/>
                    <a:pt x="148" y="92"/>
                    <a:pt x="148" y="92"/>
                  </a:cubicBezTo>
                  <a:cubicBezTo>
                    <a:pt x="0" y="0"/>
                    <a:pt x="0" y="0"/>
                    <a:pt x="0" y="0"/>
                  </a:cubicBezTo>
                  <a:cubicBezTo>
                    <a:pt x="812" y="0"/>
                    <a:pt x="812" y="0"/>
                    <a:pt x="812" y="0"/>
                  </a:cubicBezTo>
                  <a:cubicBezTo>
                    <a:pt x="812" y="0"/>
                    <a:pt x="958" y="91"/>
                    <a:pt x="959" y="92"/>
                  </a:cubicBezTo>
                  <a:close/>
                </a:path>
              </a:pathLst>
            </a:custGeom>
            <a:solidFill>
              <a:srgbClr val="318A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阿里巴巴普惠体 Medium"/>
                <a:cs typeface="阿里巴巴普惠体 Medium"/>
                <a:sym typeface="Arial" panose="020B0604020202020204"/>
              </a:endParaRPr>
            </a:p>
          </p:txBody>
        </p:sp>
        <p:sp>
          <p:nvSpPr>
            <p:cNvPr id="10" name="Freeform 6"/>
            <p:cNvSpPr/>
            <p:nvPr/>
          </p:nvSpPr>
          <p:spPr bwMode="auto">
            <a:xfrm>
              <a:off x="5171978" y="2920272"/>
              <a:ext cx="1698625" cy="331788"/>
            </a:xfrm>
            <a:custGeom>
              <a:avLst/>
              <a:gdLst>
                <a:gd name="T0" fmla="*/ 452 w 452"/>
                <a:gd name="T1" fmla="*/ 88 h 88"/>
                <a:gd name="T2" fmla="*/ 146 w 452"/>
                <a:gd name="T3" fmla="*/ 88 h 88"/>
                <a:gd name="T4" fmla="*/ 0 w 452"/>
                <a:gd name="T5" fmla="*/ 0 h 88"/>
                <a:gd name="T6" fmla="*/ 307 w 452"/>
                <a:gd name="T7" fmla="*/ 0 h 88"/>
                <a:gd name="T8" fmla="*/ 452 w 452"/>
                <a:gd name="T9" fmla="*/ 88 h 88"/>
              </a:gdLst>
              <a:ahLst/>
              <a:cxnLst>
                <a:cxn ang="0">
                  <a:pos x="T0" y="T1"/>
                </a:cxn>
                <a:cxn ang="0">
                  <a:pos x="T2" y="T3"/>
                </a:cxn>
                <a:cxn ang="0">
                  <a:pos x="T4" y="T5"/>
                </a:cxn>
                <a:cxn ang="0">
                  <a:pos x="T6" y="T7"/>
                </a:cxn>
                <a:cxn ang="0">
                  <a:pos x="T8" y="T9"/>
                </a:cxn>
              </a:cxnLst>
              <a:rect l="0" t="0" r="r" b="b"/>
              <a:pathLst>
                <a:path w="452" h="88">
                  <a:moveTo>
                    <a:pt x="452" y="88"/>
                  </a:moveTo>
                  <a:cubicBezTo>
                    <a:pt x="146" y="88"/>
                    <a:pt x="146" y="88"/>
                    <a:pt x="146" y="88"/>
                  </a:cubicBezTo>
                  <a:cubicBezTo>
                    <a:pt x="146" y="88"/>
                    <a:pt x="1" y="0"/>
                    <a:pt x="0" y="0"/>
                  </a:cubicBezTo>
                  <a:cubicBezTo>
                    <a:pt x="307" y="0"/>
                    <a:pt x="307" y="0"/>
                    <a:pt x="307" y="0"/>
                  </a:cubicBezTo>
                  <a:cubicBezTo>
                    <a:pt x="307" y="0"/>
                    <a:pt x="452" y="88"/>
                    <a:pt x="452" y="88"/>
                  </a:cubicBezTo>
                  <a:close/>
                </a:path>
              </a:pathLst>
            </a:custGeom>
            <a:solidFill>
              <a:srgbClr val="E3310D"/>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阿里巴巴普惠体 Medium"/>
                <a:cs typeface="阿里巴巴普惠体 Medium"/>
                <a:sym typeface="Arial" panose="020B0604020202020204"/>
              </a:endParaRPr>
            </a:p>
          </p:txBody>
        </p:sp>
        <p:sp>
          <p:nvSpPr>
            <p:cNvPr id="11" name="Freeform 7"/>
            <p:cNvSpPr/>
            <p:nvPr/>
          </p:nvSpPr>
          <p:spPr bwMode="auto">
            <a:xfrm>
              <a:off x="3266978" y="4849084"/>
              <a:ext cx="5299075" cy="1301750"/>
            </a:xfrm>
            <a:custGeom>
              <a:avLst/>
              <a:gdLst>
                <a:gd name="T0" fmla="*/ 2864 w 3338"/>
                <a:gd name="T1" fmla="*/ 0 h 820"/>
                <a:gd name="T2" fmla="*/ 3338 w 3338"/>
                <a:gd name="T3" fmla="*/ 820 h 820"/>
                <a:gd name="T4" fmla="*/ 1654 w 3338"/>
                <a:gd name="T5" fmla="*/ 820 h 820"/>
                <a:gd name="T6" fmla="*/ 0 w 3338"/>
                <a:gd name="T7" fmla="*/ 820 h 820"/>
                <a:gd name="T8" fmla="*/ 468 w 3338"/>
                <a:gd name="T9" fmla="*/ 0 h 820"/>
                <a:gd name="T10" fmla="*/ 2864 w 3338"/>
                <a:gd name="T11" fmla="*/ 0 h 820"/>
              </a:gdLst>
              <a:ahLst/>
              <a:cxnLst>
                <a:cxn ang="0">
                  <a:pos x="T0" y="T1"/>
                </a:cxn>
                <a:cxn ang="0">
                  <a:pos x="T2" y="T3"/>
                </a:cxn>
                <a:cxn ang="0">
                  <a:pos x="T4" y="T5"/>
                </a:cxn>
                <a:cxn ang="0">
                  <a:pos x="T6" y="T7"/>
                </a:cxn>
                <a:cxn ang="0">
                  <a:pos x="T8" y="T9"/>
                </a:cxn>
                <a:cxn ang="0">
                  <a:pos x="T10" y="T11"/>
                </a:cxn>
              </a:cxnLst>
              <a:rect l="0" t="0" r="r" b="b"/>
              <a:pathLst>
                <a:path w="3338" h="820">
                  <a:moveTo>
                    <a:pt x="2864" y="0"/>
                  </a:moveTo>
                  <a:lnTo>
                    <a:pt x="3338" y="820"/>
                  </a:lnTo>
                  <a:lnTo>
                    <a:pt x="1654" y="820"/>
                  </a:lnTo>
                  <a:lnTo>
                    <a:pt x="0" y="820"/>
                  </a:lnTo>
                  <a:lnTo>
                    <a:pt x="468" y="0"/>
                  </a:lnTo>
                  <a:lnTo>
                    <a:pt x="2864" y="0"/>
                  </a:lnTo>
                  <a:close/>
                </a:path>
              </a:pathLst>
            </a:custGeom>
            <a:solidFill>
              <a:srgbClr val="0070C0"/>
            </a:solidFill>
            <a:ln>
              <a:noFill/>
            </a:ln>
          </p:spPr>
          <p:txBody>
            <a:bodyPr vert="horz" wrap="square" lIns="457200" tIns="0" rIns="457200" bIns="0" numCol="1" anchor="ctr"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2" name="Freeform 8"/>
            <p:cNvSpPr/>
            <p:nvPr/>
          </p:nvSpPr>
          <p:spPr bwMode="auto">
            <a:xfrm>
              <a:off x="4217891" y="3213959"/>
              <a:ext cx="3392488" cy="1308100"/>
            </a:xfrm>
            <a:custGeom>
              <a:avLst/>
              <a:gdLst>
                <a:gd name="T0" fmla="*/ 471 w 2137"/>
                <a:gd name="T1" fmla="*/ 0 h 824"/>
                <a:gd name="T2" fmla="*/ 1666 w 2137"/>
                <a:gd name="T3" fmla="*/ 0 h 824"/>
                <a:gd name="T4" fmla="*/ 2137 w 2137"/>
                <a:gd name="T5" fmla="*/ 824 h 824"/>
                <a:gd name="T6" fmla="*/ 0 w 2137"/>
                <a:gd name="T7" fmla="*/ 824 h 824"/>
                <a:gd name="T8" fmla="*/ 471 w 2137"/>
                <a:gd name="T9" fmla="*/ 0 h 824"/>
              </a:gdLst>
              <a:ahLst/>
              <a:cxnLst>
                <a:cxn ang="0">
                  <a:pos x="T0" y="T1"/>
                </a:cxn>
                <a:cxn ang="0">
                  <a:pos x="T2" y="T3"/>
                </a:cxn>
                <a:cxn ang="0">
                  <a:pos x="T4" y="T5"/>
                </a:cxn>
                <a:cxn ang="0">
                  <a:pos x="T6" y="T7"/>
                </a:cxn>
                <a:cxn ang="0">
                  <a:pos x="T8" y="T9"/>
                </a:cxn>
              </a:cxnLst>
              <a:rect l="0" t="0" r="r" b="b"/>
              <a:pathLst>
                <a:path w="2137" h="824">
                  <a:moveTo>
                    <a:pt x="471" y="0"/>
                  </a:moveTo>
                  <a:lnTo>
                    <a:pt x="1666" y="0"/>
                  </a:lnTo>
                  <a:lnTo>
                    <a:pt x="2137" y="824"/>
                  </a:lnTo>
                  <a:lnTo>
                    <a:pt x="0" y="824"/>
                  </a:lnTo>
                  <a:lnTo>
                    <a:pt x="471" y="0"/>
                  </a:lnTo>
                  <a:close/>
                </a:path>
              </a:pathLst>
            </a:custGeom>
            <a:solidFill>
              <a:srgbClr val="F35234"/>
            </a:solidFill>
            <a:ln>
              <a:noFill/>
            </a:ln>
          </p:spPr>
          <p:txBody>
            <a:bodyPr vert="horz" wrap="square" lIns="457200" tIns="0" rIns="457200" bIns="0" numCol="1" anchor="ctr"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阿里巴巴普惠体 Medium"/>
                <a:cs typeface="阿里巴巴普惠体 Medium"/>
                <a:sym typeface="Arial" panose="020B0604020202020204"/>
              </a:endParaRPr>
            </a:p>
          </p:txBody>
        </p:sp>
        <p:sp>
          <p:nvSpPr>
            <p:cNvPr id="13" name="Freeform 9"/>
            <p:cNvSpPr/>
            <p:nvPr/>
          </p:nvSpPr>
          <p:spPr bwMode="auto">
            <a:xfrm>
              <a:off x="5171978" y="1639159"/>
              <a:ext cx="1481138" cy="1296988"/>
            </a:xfrm>
            <a:custGeom>
              <a:avLst/>
              <a:gdLst>
                <a:gd name="T0" fmla="*/ 0 w 933"/>
                <a:gd name="T1" fmla="*/ 817 h 817"/>
                <a:gd name="T2" fmla="*/ 466 w 933"/>
                <a:gd name="T3" fmla="*/ 0 h 817"/>
                <a:gd name="T4" fmla="*/ 933 w 933"/>
                <a:gd name="T5" fmla="*/ 817 h 817"/>
                <a:gd name="T6" fmla="*/ 0 w 933"/>
                <a:gd name="T7" fmla="*/ 817 h 817"/>
              </a:gdLst>
              <a:ahLst/>
              <a:cxnLst>
                <a:cxn ang="0">
                  <a:pos x="T0" y="T1"/>
                </a:cxn>
                <a:cxn ang="0">
                  <a:pos x="T2" y="T3"/>
                </a:cxn>
                <a:cxn ang="0">
                  <a:pos x="T4" y="T5"/>
                </a:cxn>
                <a:cxn ang="0">
                  <a:pos x="T6" y="T7"/>
                </a:cxn>
              </a:cxnLst>
              <a:rect l="0" t="0" r="r" b="b"/>
              <a:pathLst>
                <a:path w="933" h="817">
                  <a:moveTo>
                    <a:pt x="0" y="817"/>
                  </a:moveTo>
                  <a:lnTo>
                    <a:pt x="466" y="0"/>
                  </a:lnTo>
                  <a:lnTo>
                    <a:pt x="933" y="817"/>
                  </a:lnTo>
                  <a:lnTo>
                    <a:pt x="0" y="817"/>
                  </a:lnTo>
                  <a:close/>
                </a:path>
              </a:pathLst>
            </a:custGeom>
            <a:solidFill>
              <a:srgbClr val="0070C0"/>
            </a:solidFill>
            <a:ln>
              <a:noFill/>
            </a:ln>
          </p:spPr>
          <p:txBody>
            <a:bodyPr vert="horz" wrap="square" lIns="365760" tIns="548640" rIns="365760" bIns="45720" numCol="1" anchor="ctr" anchorCtr="0" compatLnSpc="1"/>
            <a:lstStyle/>
            <a:p>
              <a:pPr marL="0" marR="0" lvl="0" indent="0" algn="ctr" defTabSz="914400" rtl="0" eaLnBrk="1" fontAlgn="auto" latinLnBrk="0" hangingPunct="1">
                <a:lnSpc>
                  <a:spcPct val="7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阿里巴巴普惠体 Medium"/>
                <a:cs typeface="阿里巴巴普惠体 Medium"/>
                <a:sym typeface="Arial" panose="020B0604020202020204"/>
              </a:endParaRPr>
            </a:p>
          </p:txBody>
        </p:sp>
        <p:sp>
          <p:nvSpPr>
            <p:cNvPr id="14" name="textcount"/>
            <p:cNvSpPr txBox="1"/>
            <p:nvPr/>
          </p:nvSpPr>
          <p:spPr>
            <a:xfrm>
              <a:off x="7684650" y="2292005"/>
              <a:ext cx="2330709" cy="1139825"/>
            </a:xfrm>
            <a:prstGeom prst="rect">
              <a:avLst/>
            </a:prstGeom>
            <a:noFill/>
          </p:spPr>
          <p:txBody>
            <a:bodyPr vert="horz"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white">
                      <a:lumMod val="50000"/>
                    </a:prstClr>
                  </a:solidFill>
                  <a:effectLst/>
                  <a:uLnTx/>
                  <a:uFillTx/>
                  <a:latin typeface="Arial" panose="020B0604020202020204"/>
                  <a:ea typeface="阿里巴巴普惠体 Medium"/>
                  <a:cs typeface="阿里巴巴普惠体 Medium"/>
                  <a:sym typeface="Arial" panose="020B0604020202020204"/>
                </a:rPr>
                <a:t>大顶堆作为一种高效的数据结构，它在算法设计中提供了优化的数据访问和管理方式，尤其在需要快速插入、删除和查找最大元素的场景中，大顶堆显示了其独特的优势。</a:t>
              </a:r>
            </a:p>
          </p:txBody>
        </p:sp>
        <p:sp>
          <p:nvSpPr>
            <p:cNvPr id="15" name="textcount"/>
            <p:cNvSpPr txBox="1"/>
            <p:nvPr/>
          </p:nvSpPr>
          <p:spPr>
            <a:xfrm>
              <a:off x="7684651" y="1926193"/>
              <a:ext cx="1866354" cy="36830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总结</a:t>
              </a:r>
            </a:p>
          </p:txBody>
        </p:sp>
        <p:sp>
          <p:nvSpPr>
            <p:cNvPr id="16" name="textcount"/>
            <p:cNvSpPr txBox="1"/>
            <p:nvPr/>
          </p:nvSpPr>
          <p:spPr>
            <a:xfrm>
              <a:off x="8706218" y="5262218"/>
              <a:ext cx="2330709" cy="1558925"/>
            </a:xfrm>
            <a:prstGeom prst="rect">
              <a:avLst/>
            </a:prstGeom>
            <a:noFill/>
          </p:spPr>
          <p:txBody>
            <a:bodyPr vert="horz"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white">
                      <a:lumMod val="50000"/>
                    </a:prstClr>
                  </a:solidFill>
                  <a:effectLst/>
                  <a:uLnTx/>
                  <a:uFillTx/>
                  <a:latin typeface="Arial" panose="020B0604020202020204"/>
                  <a:ea typeface="阿里巴巴普惠体 Medium"/>
                  <a:cs typeface="阿里巴巴普惠体 Medium"/>
                  <a:sym typeface="Arial" panose="020B0604020202020204"/>
                </a:rPr>
                <a:t>大顶堆是一种完全二叉树，每个节点值大于等于子节点，根为最大值。使用数组实现，操作包括插入（末尾添加后上浮）、删除最大元素（移除堆顶后下沉）、上浮和下沉（维护堆属性）。这些操作确保了高效的数据管理和最大值快速访问。</a:t>
              </a:r>
            </a:p>
          </p:txBody>
        </p:sp>
        <p:sp>
          <p:nvSpPr>
            <p:cNvPr id="17" name="textcount"/>
            <p:cNvSpPr txBox="1"/>
            <p:nvPr/>
          </p:nvSpPr>
          <p:spPr>
            <a:xfrm>
              <a:off x="8509642" y="4896709"/>
              <a:ext cx="2874010" cy="36830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大顶堆的核心概念和操作</a:t>
              </a:r>
            </a:p>
          </p:txBody>
        </p:sp>
        <p:sp>
          <p:nvSpPr>
            <p:cNvPr id="18" name="textcount"/>
            <p:cNvSpPr txBox="1"/>
            <p:nvPr/>
          </p:nvSpPr>
          <p:spPr>
            <a:xfrm>
              <a:off x="1155073" y="3808954"/>
              <a:ext cx="2695575" cy="1349375"/>
            </a:xfrm>
            <a:prstGeom prst="rect">
              <a:avLst/>
            </a:prstGeom>
            <a:noFill/>
          </p:spPr>
          <p:txBody>
            <a:bodyPr vert="horz"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white">
                      <a:lumMod val="50000"/>
                    </a:prstClr>
                  </a:solidFill>
                  <a:effectLst/>
                  <a:uLnTx/>
                  <a:uFillTx/>
                  <a:latin typeface="Arial" panose="020B0604020202020204"/>
                  <a:ea typeface="阿里巴巴普惠体 Medium"/>
                  <a:cs typeface="阿里巴巴普惠体 Medium"/>
                  <a:sym typeface="Arial" panose="020B0604020202020204"/>
                </a:rPr>
                <a:t>它通过提供高效的数据管理，使得快速获取最大元素、优化算法效率成为可能。在排序、优先队列、资源分配、缓存淘汰、动态规划和图算法等领域，大顶堆显著提升了操作的效率，为实时数据处理和复杂问题求解提供了强有力的支持</a:t>
              </a:r>
            </a:p>
          </p:txBody>
        </p:sp>
        <p:sp>
          <p:nvSpPr>
            <p:cNvPr id="19" name="textcount"/>
            <p:cNvSpPr txBox="1"/>
            <p:nvPr/>
          </p:nvSpPr>
          <p:spPr>
            <a:xfrm>
              <a:off x="671838" y="3443194"/>
              <a:ext cx="4114165" cy="368300"/>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大顶堆在算法和数据处理中的重要性</a:t>
              </a:r>
            </a:p>
          </p:txBody>
        </p:sp>
        <p:sp>
          <p:nvSpPr>
            <p:cNvPr id="25" name="textcount"/>
            <p:cNvSpPr txBox="1"/>
            <p:nvPr/>
          </p:nvSpPr>
          <p:spPr>
            <a:xfrm>
              <a:off x="5591236" y="2451634"/>
              <a:ext cx="642620" cy="368300"/>
            </a:xfrm>
            <a:prstGeom prst="rect">
              <a:avLst/>
            </a:prstGeom>
            <a:noFill/>
          </p:spPr>
          <p:txBody>
            <a:bodyPr vert="horz"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a:ea typeface="阿里巴巴普惠体 Medium"/>
                  <a:cs typeface="阿里巴巴普惠体 Medium"/>
                  <a:sym typeface="Arial" panose="020B0604020202020204"/>
                </a:rPr>
                <a:t>总结</a:t>
              </a:r>
            </a:p>
          </p:txBody>
        </p:sp>
        <p:sp>
          <p:nvSpPr>
            <p:cNvPr id="26" name="textcount"/>
            <p:cNvSpPr txBox="1"/>
            <p:nvPr/>
          </p:nvSpPr>
          <p:spPr>
            <a:xfrm>
              <a:off x="5476301" y="3695250"/>
              <a:ext cx="872490" cy="368300"/>
            </a:xfrm>
            <a:prstGeom prst="rect">
              <a:avLst/>
            </a:prstGeom>
            <a:noFill/>
          </p:spPr>
          <p:txBody>
            <a:bodyPr vert="horz"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a:ea typeface="阿里巴巴普惠体 Medium"/>
                  <a:cs typeface="阿里巴巴普惠体 Medium"/>
                  <a:sym typeface="Arial" panose="020B0604020202020204"/>
                </a:rPr>
                <a:t>重要性</a:t>
              </a:r>
            </a:p>
          </p:txBody>
        </p:sp>
        <p:sp>
          <p:nvSpPr>
            <p:cNvPr id="27" name="textcount"/>
            <p:cNvSpPr txBox="1"/>
            <p:nvPr/>
          </p:nvSpPr>
          <p:spPr>
            <a:xfrm>
              <a:off x="5246431" y="5317674"/>
              <a:ext cx="1332230" cy="368300"/>
            </a:xfrm>
            <a:prstGeom prst="rect">
              <a:avLst/>
            </a:prstGeom>
            <a:noFill/>
          </p:spPr>
          <p:txBody>
            <a:bodyPr vert="horz"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a:ea typeface="阿里巴巴普惠体 Medium"/>
                  <a:cs typeface="阿里巴巴普惠体 Medium"/>
                  <a:sym typeface="Arial" panose="020B0604020202020204"/>
                </a:rPr>
                <a:t>概念和操作</a:t>
              </a:r>
            </a:p>
          </p:txBody>
        </p:sp>
      </p:grpSp>
      <p:grpSp>
        <p:nvGrpSpPr>
          <p:cNvPr id="21" name="组合 20"/>
          <p:cNvGrpSpPr/>
          <p:nvPr/>
        </p:nvGrpSpPr>
        <p:grpSpPr>
          <a:xfrm>
            <a:off x="510183" y="298719"/>
            <a:ext cx="741856" cy="624695"/>
            <a:chOff x="10122" y="2518"/>
            <a:chExt cx="8087" cy="6805"/>
          </a:xfrm>
        </p:grpSpPr>
        <p:sp>
          <p:nvSpPr>
            <p:cNvPr id="22" name="矩形: 圆角 50"/>
            <p:cNvSpPr/>
            <p:nvPr/>
          </p:nvSpPr>
          <p:spPr>
            <a:xfrm flipH="1" flipV="1">
              <a:off x="13419" y="4419"/>
              <a:ext cx="4791" cy="4904"/>
            </a:xfrm>
            <a:prstGeom prst="roundRect">
              <a:avLst>
                <a:gd name="adj" fmla="val 13012"/>
              </a:avLst>
            </a:prstGeom>
            <a:gradFill>
              <a:gsLst>
                <a:gs pos="100000">
                  <a:srgbClr val="FF0000"/>
                </a:gs>
                <a:gs pos="20000">
                  <a:srgbClr val="0070C0"/>
                </a:gs>
              </a:gsLst>
              <a:lin ang="5400000" scaled="0"/>
            </a:gradFill>
            <a:ln>
              <a:noFill/>
            </a:ln>
            <a:effectLst>
              <a:outerShdw blurRad="241300" dist="241300" dir="2700000" algn="tl" rotWithShape="0">
                <a:srgbClr val="0070C0">
                  <a:alpha val="50000"/>
                </a:srgbClr>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23" name="Oval 109"/>
            <p:cNvSpPr/>
            <p:nvPr/>
          </p:nvSpPr>
          <p:spPr>
            <a:xfrm flipH="1" flipV="1">
              <a:off x="10122" y="2518"/>
              <a:ext cx="5583" cy="5583"/>
            </a:xfrm>
            <a:prstGeom prst="roundRect">
              <a:avLst>
                <a:gd name="adj" fmla="val 12497"/>
              </a:avLst>
            </a:prstGeom>
            <a:ln w="6350" cap="flat" cmpd="sng" algn="ctr">
              <a:solidFill>
                <a:schemeClr val="bg1"/>
              </a:solidFill>
              <a:prstDash val="solid"/>
              <a:miter lim="800000"/>
            </a:ln>
            <a:effectLst>
              <a:outerShdw blurRad="215900" dist="101600" dir="2700000" algn="tl" rotWithShape="0">
                <a:srgbClr val="0070C0">
                  <a:alpha val="5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24" name="文本框 23"/>
          <p:cNvSpPr txBox="1"/>
          <p:nvPr/>
        </p:nvSpPr>
        <p:spPr>
          <a:xfrm>
            <a:off x="1472360" y="390271"/>
            <a:ext cx="4822317" cy="460375"/>
          </a:xfrm>
          <a:prstGeom prst="rect">
            <a:avLst/>
          </a:prstGeom>
          <a:noFill/>
        </p:spPr>
        <p:txBody>
          <a:bodyPr wrap="square" rtlCol="0" anchor="t">
            <a:spAutoFit/>
          </a:bodyPr>
          <a:lstStyle/>
          <a:p>
            <a:pPr lvl="0"/>
            <a:r>
              <a:rPr lang="zh-CN" altLang="en-US" sz="2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总结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76463" y="-64169"/>
            <a:ext cx="12641179" cy="7218947"/>
          </a:xfrm>
          <a:prstGeom prst="rect">
            <a:avLst/>
          </a:prstGeom>
        </p:spPr>
      </p:pic>
      <p:sp useBgFill="1">
        <p:nvSpPr>
          <p:cNvPr id="8" name="矩形: 圆角 7"/>
          <p:cNvSpPr/>
          <p:nvPr/>
        </p:nvSpPr>
        <p:spPr>
          <a:xfrm>
            <a:off x="1187118" y="1435578"/>
            <a:ext cx="9978188" cy="3024124"/>
          </a:xfrm>
          <a:prstGeom prst="roundRect">
            <a:avLst/>
          </a:prstGeom>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 name="文本框 1"/>
          <p:cNvSpPr txBox="1"/>
          <p:nvPr/>
        </p:nvSpPr>
        <p:spPr>
          <a:xfrm>
            <a:off x="2858578" y="1916519"/>
            <a:ext cx="6474849"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感谢您的观看</a:t>
            </a:r>
            <a:endParaRPr kumimoji="0" lang="zh-CN" altLang="en-US" sz="8000" b="1" i="0" u="none" strike="noStrike" kern="1200" cap="none" spc="300" normalizeH="0" baseline="0" noProof="0" dirty="0">
              <a:ln>
                <a:noFill/>
              </a:ln>
              <a:solidFill>
                <a:prstClr val="black">
                  <a:lumMod val="95000"/>
                  <a:lumOff val="5000"/>
                  <a:alpha val="80000"/>
                </a:prstClr>
              </a:solidFill>
              <a:effectLst/>
              <a:uLnTx/>
              <a:uFillTx/>
              <a:latin typeface="Arial" panose="020B0604020202020204"/>
              <a:ea typeface="阿里巴巴普惠体 Medium"/>
              <a:cs typeface="阿里巴巴普惠体 Medium"/>
              <a:sym typeface="Arial" panose="020B0604020202020204"/>
            </a:endParaRPr>
          </a:p>
        </p:txBody>
      </p:sp>
      <p:sp>
        <p:nvSpPr>
          <p:cNvPr id="4" name="文本框 3"/>
          <p:cNvSpPr txBox="1"/>
          <p:nvPr/>
        </p:nvSpPr>
        <p:spPr>
          <a:xfrm>
            <a:off x="3176985" y="3685070"/>
            <a:ext cx="5838033" cy="49244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Brief introduction to the business plan for atmospheric introduction to the business plan for Lorem ipsum dolor sit </a:t>
            </a:r>
            <a:r>
              <a:rPr kumimoji="0" lang="en-US" altLang="zh-CN" sz="1000" b="0" i="0" u="none" strike="noStrike" kern="1200" cap="none" spc="0" normalizeH="0" baseline="0" noProof="0" dirty="0" err="1">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amet</a:t>
            </a:r>
            <a:r>
              <a:rPr kumimoji="0" lang="en-US" altLang="zh-CN" sz="1000" b="0" i="0" u="none" strike="noStrike" kern="1200" cap="none" spc="0" normalizeH="0" baseline="0" noProof="0" dirty="0">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 </a:t>
            </a:r>
            <a:r>
              <a:rPr kumimoji="0" lang="en-US" altLang="zh-CN" sz="1000" b="0" i="0" u="none" strike="noStrike" kern="1200" cap="none" spc="0" normalizeH="0" baseline="0" noProof="0" dirty="0" err="1">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consectetuer</a:t>
            </a:r>
            <a:r>
              <a:rPr kumimoji="0" lang="en-US" altLang="zh-CN" sz="1000" b="0" i="0" u="none" strike="noStrike" kern="1200" cap="none" spc="0" normalizeH="0" baseline="0" noProof="0" dirty="0">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 </a:t>
            </a:r>
            <a:r>
              <a:rPr kumimoji="0" lang="en-US" altLang="zh-CN" sz="1000" b="0" i="0" u="none" strike="noStrike" kern="1200" cap="none" spc="0" normalizeH="0" baseline="0" noProof="0" dirty="0" err="1">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dipiscing</a:t>
            </a:r>
            <a:r>
              <a:rPr kumimoji="0" lang="en-US" altLang="zh-CN" sz="1000" b="0" i="0" u="none" strike="noStrike" kern="1200" cap="none" spc="0" normalizeH="0" baseline="0" noProof="0" dirty="0">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 </a:t>
            </a:r>
            <a:r>
              <a:rPr kumimoji="0" lang="en-US" altLang="zh-CN" sz="1000" b="0" i="0" u="none" strike="noStrike" kern="1200" cap="none" spc="0" normalizeH="0" baseline="0" noProof="0" dirty="0" err="1">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elit</a:t>
            </a:r>
            <a:r>
              <a:rPr kumimoji="0" lang="en-US" altLang="zh-CN" sz="1000" b="0" i="0" u="none" strike="noStrike" kern="1200" cap="none" spc="0" normalizeH="0" baseline="0" noProof="0" dirty="0">
                <a:ln>
                  <a:noFill/>
                </a:ln>
                <a:solidFill>
                  <a:prstClr val="black">
                    <a:lumMod val="50000"/>
                    <a:lumOff val="50000"/>
                    <a:alpha val="80000"/>
                  </a:prstClr>
                </a:solidFill>
                <a:effectLst/>
                <a:uLnTx/>
                <a:uFillTx/>
                <a:latin typeface="Arial" panose="020B0604020202020204"/>
                <a:ea typeface="阿里巴巴普惠体 Medium"/>
                <a:cs typeface="阿里巴巴普惠体 Medium"/>
                <a:sym typeface="Arial" panose="020B0604020202020204"/>
              </a:rPr>
              <a:t>,</a:t>
            </a:r>
          </a:p>
        </p:txBody>
      </p:sp>
      <p:sp useBgFill="1">
        <p:nvSpPr>
          <p:cNvPr id="5" name="矩形: 圆角 4"/>
          <p:cNvSpPr/>
          <p:nvPr/>
        </p:nvSpPr>
        <p:spPr>
          <a:xfrm>
            <a:off x="3481138" y="4966859"/>
            <a:ext cx="2261937" cy="527651"/>
          </a:xfrm>
          <a:prstGeom prst="roundRect">
            <a:avLst/>
          </a:prstGeom>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6" name="矩形: 圆角 5"/>
          <p:cNvSpPr/>
          <p:nvPr/>
        </p:nvSpPr>
        <p:spPr>
          <a:xfrm>
            <a:off x="6448929" y="4966856"/>
            <a:ext cx="2261937" cy="527652"/>
          </a:xfrm>
          <a:prstGeom prst="roundRect">
            <a:avLst/>
          </a:prstGeom>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9" name="文本框 8"/>
          <p:cNvSpPr txBox="1"/>
          <p:nvPr/>
        </p:nvSpPr>
        <p:spPr>
          <a:xfrm>
            <a:off x="3658137" y="5075921"/>
            <a:ext cx="1907936"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300" normalizeH="0" baseline="0" noProof="0" dirty="0">
                <a:ln>
                  <a:noFill/>
                </a:ln>
                <a:solidFill>
                  <a:prstClr val="black">
                    <a:lumMod val="95000"/>
                    <a:lumOff val="5000"/>
                    <a:alpha val="70000"/>
                  </a:prstClr>
                </a:solidFill>
                <a:effectLst/>
                <a:uLnTx/>
                <a:uFillTx/>
                <a:latin typeface="Arial" panose="020B0604020202020204"/>
                <a:ea typeface="阿里巴巴普惠体 Medium"/>
                <a:cs typeface="阿里巴巴普惠体 Medium"/>
                <a:sym typeface="Arial" panose="020B0604020202020204"/>
              </a:rPr>
              <a:t>汇报人：赵龙</a:t>
            </a:r>
          </a:p>
        </p:txBody>
      </p:sp>
      <p:sp>
        <p:nvSpPr>
          <p:cNvPr id="10" name="文本框 9"/>
          <p:cNvSpPr txBox="1"/>
          <p:nvPr/>
        </p:nvSpPr>
        <p:spPr>
          <a:xfrm>
            <a:off x="6625927" y="5075921"/>
            <a:ext cx="1907936"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300" normalizeH="0" baseline="0" noProof="0" dirty="0">
                <a:ln>
                  <a:noFill/>
                </a:ln>
                <a:solidFill>
                  <a:prstClr val="black">
                    <a:lumMod val="95000"/>
                    <a:lumOff val="5000"/>
                    <a:alpha val="70000"/>
                  </a:prstClr>
                </a:solidFill>
                <a:effectLst/>
                <a:uLnTx/>
                <a:uFillTx/>
                <a:latin typeface="Arial" panose="020B0604020202020204"/>
                <a:ea typeface="阿里巴巴普惠体 Medium"/>
                <a:cs typeface="阿里巴巴普惠体 Medium"/>
                <a:sym typeface="Arial" panose="020B0604020202020204"/>
              </a:rPr>
              <a:t>组别：第五组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60423" y="-160422"/>
            <a:ext cx="12480760" cy="7252550"/>
          </a:xfrm>
          <a:prstGeom prst="rect">
            <a:avLst/>
          </a:prstGeom>
        </p:spPr>
      </p:pic>
      <p:sp useBgFill="1">
        <p:nvSpPr>
          <p:cNvPr id="4" name="矩形: 圆角 3"/>
          <p:cNvSpPr/>
          <p:nvPr/>
        </p:nvSpPr>
        <p:spPr>
          <a:xfrm>
            <a:off x="880256" y="1793131"/>
            <a:ext cx="10431491" cy="3015915"/>
          </a:xfrm>
          <a:prstGeom prst="roundRect">
            <a:avLst/>
          </a:prstGeom>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1" name="文本框 20"/>
          <p:cNvSpPr txBox="1"/>
          <p:nvPr/>
        </p:nvSpPr>
        <p:spPr>
          <a:xfrm>
            <a:off x="2287691" y="2497976"/>
            <a:ext cx="2169284" cy="1862048"/>
          </a:xfrm>
          <a:prstGeom prst="rect">
            <a:avLst/>
          </a:prstGeom>
          <a:noFill/>
        </p:spPr>
        <p:txBody>
          <a:bodyPr wrap="square" rtlCol="0">
            <a:spAutoFit/>
          </a:bodyPr>
          <a:lstStyle/>
          <a:p>
            <a:pPr algn="ctr"/>
            <a:r>
              <a:rPr lang="en-US" altLang="zh-CN" sz="11500" dirty="0">
                <a:solidFill>
                  <a:schemeClr val="tx1">
                    <a:lumMod val="85000"/>
                    <a:lumOff val="15000"/>
                  </a:schemeClr>
                </a:solidFill>
                <a:latin typeface="Impact" panose="020B0806030902050204" pitchFamily="34" charset="0"/>
                <a:ea typeface="阿里巴巴普惠体 Medium"/>
                <a:cs typeface="阿里巴巴普惠体 Medium"/>
                <a:sym typeface="Arial" panose="020B0604020202020204"/>
              </a:rPr>
              <a:t>01</a:t>
            </a:r>
            <a:endParaRPr lang="zh-CN" altLang="en-US" sz="11500" dirty="0">
              <a:solidFill>
                <a:schemeClr val="tx1">
                  <a:lumMod val="85000"/>
                  <a:lumOff val="15000"/>
                </a:schemeClr>
              </a:solidFill>
              <a:latin typeface="Impact" panose="020B0806030902050204" pitchFamily="34" charset="0"/>
              <a:ea typeface="阿里巴巴普惠体 Medium"/>
              <a:cs typeface="阿里巴巴普惠体 Medium"/>
              <a:sym typeface="Arial" panose="020B0604020202020204"/>
            </a:endParaRPr>
          </a:p>
        </p:txBody>
      </p:sp>
      <p:sp>
        <p:nvSpPr>
          <p:cNvPr id="22" name="文本框 21"/>
          <p:cNvSpPr txBox="1"/>
          <p:nvPr/>
        </p:nvSpPr>
        <p:spPr>
          <a:xfrm>
            <a:off x="4948280" y="2762649"/>
            <a:ext cx="3091180" cy="922020"/>
          </a:xfrm>
          <a:prstGeom prst="rect">
            <a:avLst/>
          </a:prstGeom>
          <a:noFill/>
        </p:spPr>
        <p:txBody>
          <a:bodyPr wrap="none" rtlCol="0">
            <a:spAutoFit/>
          </a:bodyPr>
          <a:lstStyle/>
          <a:p>
            <a:r>
              <a:rPr lang="zh-CN" altLang="en-US" sz="5400" b="1" spc="300" dirty="0">
                <a:solidFill>
                  <a:schemeClr val="tx1">
                    <a:lumMod val="95000"/>
                    <a:lumOff val="5000"/>
                    <a:alpha val="80000"/>
                  </a:schemeClr>
                </a:solidFill>
                <a:latin typeface="Arial" panose="020B0604020202020204"/>
                <a:ea typeface="阿里巴巴普惠体 Medium"/>
                <a:cs typeface="阿里巴巴普惠体 Medium"/>
                <a:sym typeface="Arial" panose="020B0604020202020204"/>
              </a:rPr>
              <a:t>堆的概念</a:t>
            </a:r>
          </a:p>
        </p:txBody>
      </p:sp>
      <p:sp>
        <p:nvSpPr>
          <p:cNvPr id="3" name="文本框 2"/>
          <p:cNvSpPr txBox="1"/>
          <p:nvPr/>
        </p:nvSpPr>
        <p:spPr>
          <a:xfrm>
            <a:off x="4977313" y="3622674"/>
            <a:ext cx="4802593" cy="275590"/>
          </a:xfrm>
          <a:prstGeom prst="rect">
            <a:avLst/>
          </a:prstGeom>
          <a:noFill/>
        </p:spPr>
        <p:txBody>
          <a:bodyPr wrap="square" rtlCol="0">
            <a:spAutoFit/>
          </a:bodyPr>
          <a:lstStyle/>
          <a:p>
            <a:pPr>
              <a:lnSpc>
                <a:spcPct val="120000"/>
              </a:lnSpc>
            </a:pPr>
            <a:endParaRPr lang="zh-CN" altLang="en-US" sz="1000" dirty="0">
              <a:solidFill>
                <a:schemeClr val="tx1">
                  <a:lumMod val="75000"/>
                  <a:lumOff val="25000"/>
                  <a:alpha val="80000"/>
                </a:schemeClr>
              </a:solidFill>
              <a:effectLst/>
              <a:latin typeface="Arial" panose="020B0604020202020204"/>
              <a:ea typeface="阿里巴巴普惠体 Medium"/>
              <a:cs typeface="阿里巴巴普惠体 Medium"/>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2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l="-1000" r="-1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510183" y="298719"/>
            <a:ext cx="741856" cy="624695"/>
            <a:chOff x="10122" y="2518"/>
            <a:chExt cx="8087" cy="6805"/>
          </a:xfrm>
        </p:grpSpPr>
        <p:sp>
          <p:nvSpPr>
            <p:cNvPr id="3" name="矩形: 圆角 50"/>
            <p:cNvSpPr/>
            <p:nvPr/>
          </p:nvSpPr>
          <p:spPr>
            <a:xfrm flipH="1" flipV="1">
              <a:off x="13419" y="4419"/>
              <a:ext cx="4791" cy="4904"/>
            </a:xfrm>
            <a:prstGeom prst="roundRect">
              <a:avLst>
                <a:gd name="adj" fmla="val 13012"/>
              </a:avLst>
            </a:prstGeom>
            <a:gradFill>
              <a:gsLst>
                <a:gs pos="100000">
                  <a:srgbClr val="FF0000"/>
                </a:gs>
                <a:gs pos="20000">
                  <a:srgbClr val="0070C0"/>
                </a:gs>
              </a:gsLst>
              <a:lin ang="5400000" scaled="0"/>
            </a:gradFill>
            <a:ln>
              <a:noFill/>
            </a:ln>
            <a:effectLst>
              <a:outerShdw blurRad="241300" dist="241300" dir="2700000" algn="tl" rotWithShape="0">
                <a:srgbClr val="0070C0">
                  <a:alpha val="50000"/>
                </a:srgbClr>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4" name="Oval 109"/>
            <p:cNvSpPr/>
            <p:nvPr/>
          </p:nvSpPr>
          <p:spPr>
            <a:xfrm flipH="1" flipV="1">
              <a:off x="10122" y="2518"/>
              <a:ext cx="5583" cy="5583"/>
            </a:xfrm>
            <a:prstGeom prst="roundRect">
              <a:avLst>
                <a:gd name="adj" fmla="val 12497"/>
              </a:avLst>
            </a:prstGeom>
            <a:ln w="6350" cap="flat" cmpd="sng" algn="ctr">
              <a:solidFill>
                <a:schemeClr val="bg1"/>
              </a:solidFill>
              <a:prstDash val="solid"/>
              <a:miter lim="800000"/>
            </a:ln>
            <a:effectLst>
              <a:outerShdw blurRad="215900" dist="101600" dir="2700000" algn="tl" rotWithShape="0">
                <a:srgbClr val="0070C0">
                  <a:alpha val="5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5" name="文本框 4"/>
          <p:cNvSpPr txBox="1"/>
          <p:nvPr/>
        </p:nvSpPr>
        <p:spPr>
          <a:xfrm>
            <a:off x="1472360" y="390271"/>
            <a:ext cx="4822317" cy="460375"/>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lumMod val="95000"/>
                    <a:lumOff val="5000"/>
                    <a:alpha val="79000"/>
                  </a:schemeClr>
                </a:solidFill>
                <a:effectLst/>
                <a:uLnTx/>
                <a:uFillTx/>
                <a:latin typeface="Arial" panose="020B0604020202020204"/>
                <a:ea typeface="阿里巴巴普惠体 Medium"/>
                <a:cs typeface="阿里巴巴普惠体 Medium"/>
                <a:sym typeface="Arial" panose="020B0604020202020204"/>
              </a:rPr>
              <a:t>大顶堆介绍</a:t>
            </a:r>
          </a:p>
        </p:txBody>
      </p:sp>
      <p:grpSp>
        <p:nvGrpSpPr>
          <p:cNvPr id="88" name="组合 87"/>
          <p:cNvGrpSpPr/>
          <p:nvPr/>
        </p:nvGrpSpPr>
        <p:grpSpPr>
          <a:xfrm>
            <a:off x="6638649" y="560692"/>
            <a:ext cx="4664719" cy="5736619"/>
            <a:chOff x="6638648" y="560690"/>
            <a:chExt cx="4664718" cy="5736619"/>
          </a:xfrm>
        </p:grpSpPr>
        <p:grpSp>
          <p:nvGrpSpPr>
            <p:cNvPr id="6" name="组合 5"/>
            <p:cNvGrpSpPr/>
            <p:nvPr/>
          </p:nvGrpSpPr>
          <p:grpSpPr>
            <a:xfrm>
              <a:off x="7626518" y="3071358"/>
              <a:ext cx="627155" cy="645600"/>
              <a:chOff x="3578173" y="2311690"/>
              <a:chExt cx="543189" cy="559165"/>
            </a:xfrm>
          </p:grpSpPr>
          <p:sp>
            <p:nvSpPr>
              <p:cNvPr id="7" name="Freeform 9"/>
              <p:cNvSpPr/>
              <p:nvPr/>
            </p:nvSpPr>
            <p:spPr bwMode="auto">
              <a:xfrm>
                <a:off x="3578173" y="2311690"/>
                <a:ext cx="543189" cy="559165"/>
              </a:xfrm>
              <a:custGeom>
                <a:avLst/>
                <a:gdLst>
                  <a:gd name="T0" fmla="*/ 70 w 70"/>
                  <a:gd name="T1" fmla="*/ 60 h 72"/>
                  <a:gd name="T2" fmla="*/ 70 w 70"/>
                  <a:gd name="T3" fmla="*/ 0 h 72"/>
                  <a:gd name="T4" fmla="*/ 0 w 70"/>
                  <a:gd name="T5" fmla="*/ 30 h 72"/>
                  <a:gd name="T6" fmla="*/ 42 w 70"/>
                  <a:gd name="T7" fmla="*/ 72 h 72"/>
                  <a:gd name="T8" fmla="*/ 70 w 70"/>
                  <a:gd name="T9" fmla="*/ 60 h 72"/>
                </a:gdLst>
                <a:ahLst/>
                <a:cxnLst>
                  <a:cxn ang="0">
                    <a:pos x="T0" y="T1"/>
                  </a:cxn>
                  <a:cxn ang="0">
                    <a:pos x="T2" y="T3"/>
                  </a:cxn>
                  <a:cxn ang="0">
                    <a:pos x="T4" y="T5"/>
                  </a:cxn>
                  <a:cxn ang="0">
                    <a:pos x="T6" y="T7"/>
                  </a:cxn>
                  <a:cxn ang="0">
                    <a:pos x="T8" y="T9"/>
                  </a:cxn>
                </a:cxnLst>
                <a:rect l="0" t="0" r="r" b="b"/>
                <a:pathLst>
                  <a:path w="70" h="72">
                    <a:moveTo>
                      <a:pt x="70" y="60"/>
                    </a:moveTo>
                    <a:cubicBezTo>
                      <a:pt x="70" y="0"/>
                      <a:pt x="70" y="0"/>
                      <a:pt x="70" y="0"/>
                    </a:cubicBezTo>
                    <a:cubicBezTo>
                      <a:pt x="45" y="0"/>
                      <a:pt x="19" y="10"/>
                      <a:pt x="0" y="30"/>
                    </a:cubicBezTo>
                    <a:cubicBezTo>
                      <a:pt x="42" y="72"/>
                      <a:pt x="42" y="72"/>
                      <a:pt x="42" y="72"/>
                    </a:cubicBezTo>
                    <a:cubicBezTo>
                      <a:pt x="49" y="65"/>
                      <a:pt x="59" y="60"/>
                      <a:pt x="70"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8" name="Freeform 24"/>
              <p:cNvSpPr/>
              <p:nvPr/>
            </p:nvSpPr>
            <p:spPr bwMode="auto">
              <a:xfrm>
                <a:off x="3578173" y="2311690"/>
                <a:ext cx="543189" cy="449107"/>
              </a:xfrm>
              <a:custGeom>
                <a:avLst/>
                <a:gdLst>
                  <a:gd name="T0" fmla="*/ 70 w 70"/>
                  <a:gd name="T1" fmla="*/ 0 h 58"/>
                  <a:gd name="T2" fmla="*/ 0 w 70"/>
                  <a:gd name="T3" fmla="*/ 30 h 58"/>
                  <a:gd name="T4" fmla="*/ 28 w 70"/>
                  <a:gd name="T5" fmla="*/ 58 h 58"/>
                  <a:gd name="T6" fmla="*/ 70 w 70"/>
                  <a:gd name="T7" fmla="*/ 40 h 58"/>
                  <a:gd name="T8" fmla="*/ 70 w 70"/>
                  <a:gd name="T9" fmla="*/ 0 h 58"/>
                </a:gdLst>
                <a:ahLst/>
                <a:cxnLst>
                  <a:cxn ang="0">
                    <a:pos x="T0" y="T1"/>
                  </a:cxn>
                  <a:cxn ang="0">
                    <a:pos x="T2" y="T3"/>
                  </a:cxn>
                  <a:cxn ang="0">
                    <a:pos x="T4" y="T5"/>
                  </a:cxn>
                  <a:cxn ang="0">
                    <a:pos x="T6" y="T7"/>
                  </a:cxn>
                  <a:cxn ang="0">
                    <a:pos x="T8" y="T9"/>
                  </a:cxn>
                </a:cxnLst>
                <a:rect l="0" t="0" r="r" b="b"/>
                <a:pathLst>
                  <a:path w="70" h="58">
                    <a:moveTo>
                      <a:pt x="70" y="0"/>
                    </a:moveTo>
                    <a:cubicBezTo>
                      <a:pt x="45" y="0"/>
                      <a:pt x="19" y="10"/>
                      <a:pt x="0" y="30"/>
                    </a:cubicBezTo>
                    <a:cubicBezTo>
                      <a:pt x="28" y="58"/>
                      <a:pt x="28" y="58"/>
                      <a:pt x="28" y="58"/>
                    </a:cubicBezTo>
                    <a:cubicBezTo>
                      <a:pt x="40" y="46"/>
                      <a:pt x="55" y="40"/>
                      <a:pt x="70" y="40"/>
                    </a:cubicBezTo>
                    <a:lnTo>
                      <a:pt x="70" y="0"/>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sp>
          <p:nvSpPr>
            <p:cNvPr id="9" name="AutoShape 7"/>
            <p:cNvSpPr>
              <a:spLocks noChangeAspect="1" noChangeArrowheads="1" noTextEdit="1"/>
            </p:cNvSpPr>
            <p:nvPr/>
          </p:nvSpPr>
          <p:spPr bwMode="auto">
            <a:xfrm>
              <a:off x="6638648" y="560690"/>
              <a:ext cx="4656518" cy="572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nvGrpSpPr>
            <p:cNvPr id="10" name="组合 9"/>
            <p:cNvGrpSpPr/>
            <p:nvPr/>
          </p:nvGrpSpPr>
          <p:grpSpPr>
            <a:xfrm>
              <a:off x="6638649" y="3731995"/>
              <a:ext cx="1362933" cy="1382738"/>
              <a:chOff x="2722562" y="2883879"/>
              <a:chExt cx="1180459" cy="1197612"/>
            </a:xfrm>
          </p:grpSpPr>
          <p:pic>
            <p:nvPicPr>
              <p:cNvPr id="11" name="图片 10"/>
              <p:cNvPicPr>
                <a:picLocks noChangeAspect="1"/>
              </p:cNvPicPr>
              <p:nvPr/>
            </p:nvPicPr>
            <p:blipFill rotWithShape="1">
              <a:blip r:embed="rId4" cstate="print"/>
              <a:srcRect l="71676" t="9137" r="-1480"/>
              <a:stretch>
                <a:fillRect/>
              </a:stretch>
            </p:blipFill>
            <p:spPr>
              <a:xfrm rot="16140000">
                <a:off x="3314850" y="2583129"/>
                <a:ext cx="204285" cy="805786"/>
              </a:xfrm>
              <a:prstGeom prst="rect">
                <a:avLst/>
              </a:prstGeom>
            </p:spPr>
          </p:pic>
          <p:grpSp>
            <p:nvGrpSpPr>
              <p:cNvPr id="12" name="组合 11"/>
              <p:cNvGrpSpPr/>
              <p:nvPr/>
            </p:nvGrpSpPr>
            <p:grpSpPr>
              <a:xfrm>
                <a:off x="2722562" y="3087420"/>
                <a:ext cx="1180459" cy="994071"/>
                <a:chOff x="2722562" y="3087420"/>
                <a:chExt cx="1180459" cy="994071"/>
              </a:xfrm>
            </p:grpSpPr>
            <p:sp>
              <p:nvSpPr>
                <p:cNvPr id="13" name="Freeform 16"/>
                <p:cNvSpPr/>
                <p:nvPr/>
              </p:nvSpPr>
              <p:spPr bwMode="auto">
                <a:xfrm>
                  <a:off x="2722562" y="3087420"/>
                  <a:ext cx="1180459" cy="994071"/>
                </a:xfrm>
                <a:custGeom>
                  <a:avLst/>
                  <a:gdLst>
                    <a:gd name="T0" fmla="*/ 141 w 152"/>
                    <a:gd name="T1" fmla="*/ 0 h 128"/>
                    <a:gd name="T2" fmla="*/ 40 w 152"/>
                    <a:gd name="T3" fmla="*/ 0 h 128"/>
                    <a:gd name="T4" fmla="*/ 0 w 152"/>
                    <a:gd name="T5" fmla="*/ 0 h 128"/>
                    <a:gd name="T6" fmla="*/ 53 w 152"/>
                    <a:gd name="T7" fmla="*/ 128 h 128"/>
                    <a:gd name="T8" fmla="*/ 152 w 152"/>
                    <a:gd name="T9" fmla="*/ 29 h 128"/>
                    <a:gd name="T10" fmla="*/ 141 w 152"/>
                    <a:gd name="T11" fmla="*/ 0 h 128"/>
                  </a:gdLst>
                  <a:ahLst/>
                  <a:cxnLst>
                    <a:cxn ang="0">
                      <a:pos x="T0" y="T1"/>
                    </a:cxn>
                    <a:cxn ang="0">
                      <a:pos x="T2" y="T3"/>
                    </a:cxn>
                    <a:cxn ang="0">
                      <a:pos x="T4" y="T5"/>
                    </a:cxn>
                    <a:cxn ang="0">
                      <a:pos x="T6" y="T7"/>
                    </a:cxn>
                    <a:cxn ang="0">
                      <a:pos x="T8" y="T9"/>
                    </a:cxn>
                    <a:cxn ang="0">
                      <a:pos x="T10" y="T11"/>
                    </a:cxn>
                  </a:cxnLst>
                  <a:rect l="0" t="0" r="r" b="b"/>
                  <a:pathLst>
                    <a:path w="152" h="128">
                      <a:moveTo>
                        <a:pt x="141" y="0"/>
                      </a:moveTo>
                      <a:cubicBezTo>
                        <a:pt x="40" y="0"/>
                        <a:pt x="40" y="0"/>
                        <a:pt x="40" y="0"/>
                      </a:cubicBezTo>
                      <a:cubicBezTo>
                        <a:pt x="0" y="0"/>
                        <a:pt x="0" y="0"/>
                        <a:pt x="0" y="0"/>
                      </a:cubicBezTo>
                      <a:cubicBezTo>
                        <a:pt x="0" y="46"/>
                        <a:pt x="18" y="93"/>
                        <a:pt x="53" y="128"/>
                      </a:cubicBezTo>
                      <a:cubicBezTo>
                        <a:pt x="152" y="29"/>
                        <a:pt x="152" y="29"/>
                        <a:pt x="152" y="29"/>
                      </a:cubicBezTo>
                      <a:cubicBezTo>
                        <a:pt x="145" y="21"/>
                        <a:pt x="141" y="11"/>
                        <a:pt x="14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4" name="Freeform 22"/>
                <p:cNvSpPr/>
                <p:nvPr/>
              </p:nvSpPr>
              <p:spPr bwMode="auto">
                <a:xfrm>
                  <a:off x="2722562" y="3087420"/>
                  <a:ext cx="630170" cy="994071"/>
                </a:xfrm>
                <a:custGeom>
                  <a:avLst/>
                  <a:gdLst>
                    <a:gd name="T0" fmla="*/ 40 w 81"/>
                    <a:gd name="T1" fmla="*/ 0 h 128"/>
                    <a:gd name="T2" fmla="*/ 0 w 81"/>
                    <a:gd name="T3" fmla="*/ 0 h 128"/>
                    <a:gd name="T4" fmla="*/ 53 w 81"/>
                    <a:gd name="T5" fmla="*/ 128 h 128"/>
                    <a:gd name="T6" fmla="*/ 81 w 81"/>
                    <a:gd name="T7" fmla="*/ 99 h 128"/>
                    <a:gd name="T8" fmla="*/ 40 w 81"/>
                    <a:gd name="T9" fmla="*/ 0 h 128"/>
                  </a:gdLst>
                  <a:ahLst/>
                  <a:cxnLst>
                    <a:cxn ang="0">
                      <a:pos x="T0" y="T1"/>
                    </a:cxn>
                    <a:cxn ang="0">
                      <a:pos x="T2" y="T3"/>
                    </a:cxn>
                    <a:cxn ang="0">
                      <a:pos x="T4" y="T5"/>
                    </a:cxn>
                    <a:cxn ang="0">
                      <a:pos x="T6" y="T7"/>
                    </a:cxn>
                    <a:cxn ang="0">
                      <a:pos x="T8" y="T9"/>
                    </a:cxn>
                  </a:cxnLst>
                  <a:rect l="0" t="0" r="r" b="b"/>
                  <a:pathLst>
                    <a:path w="81" h="128">
                      <a:moveTo>
                        <a:pt x="40" y="0"/>
                      </a:moveTo>
                      <a:cubicBezTo>
                        <a:pt x="0" y="0"/>
                        <a:pt x="0" y="0"/>
                        <a:pt x="0" y="0"/>
                      </a:cubicBezTo>
                      <a:cubicBezTo>
                        <a:pt x="0" y="46"/>
                        <a:pt x="18" y="93"/>
                        <a:pt x="53" y="128"/>
                      </a:cubicBezTo>
                      <a:cubicBezTo>
                        <a:pt x="81" y="99"/>
                        <a:pt x="81" y="99"/>
                        <a:pt x="81" y="99"/>
                      </a:cubicBezTo>
                      <a:cubicBezTo>
                        <a:pt x="54" y="72"/>
                        <a:pt x="40" y="36"/>
                        <a:pt x="40" y="0"/>
                      </a:cubicBezTo>
                      <a:close/>
                    </a:path>
                  </a:pathLst>
                </a:custGeom>
                <a:solidFill>
                  <a:srgbClr val="0070C0"/>
                </a:solid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grpSp>
          <p:nvGrpSpPr>
            <p:cNvPr id="15" name="组合 14"/>
            <p:cNvGrpSpPr/>
            <p:nvPr/>
          </p:nvGrpSpPr>
          <p:grpSpPr>
            <a:xfrm>
              <a:off x="6862047" y="4227289"/>
              <a:ext cx="1391627" cy="1711353"/>
              <a:chOff x="2916051" y="3312861"/>
              <a:chExt cx="1205311" cy="1482231"/>
            </a:xfrm>
          </p:grpSpPr>
          <p:pic>
            <p:nvPicPr>
              <p:cNvPr id="16" name="图片 15"/>
              <p:cNvPicPr>
                <a:picLocks noChangeAspect="1"/>
              </p:cNvPicPr>
              <p:nvPr/>
            </p:nvPicPr>
            <p:blipFill rotWithShape="1">
              <a:blip r:embed="rId5" cstate="print"/>
              <a:srcRect l="71676" t="9137" r="-1480"/>
              <a:stretch>
                <a:fillRect/>
              </a:stretch>
            </p:blipFill>
            <p:spPr>
              <a:xfrm rot="13651594">
                <a:off x="3347000" y="3081403"/>
                <a:ext cx="252731" cy="1109461"/>
              </a:xfrm>
              <a:prstGeom prst="rect">
                <a:avLst/>
              </a:prstGeom>
            </p:spPr>
          </p:pic>
          <p:grpSp>
            <p:nvGrpSpPr>
              <p:cNvPr id="17" name="组合 16"/>
              <p:cNvGrpSpPr/>
              <p:nvPr/>
            </p:nvGrpSpPr>
            <p:grpSpPr>
              <a:xfrm>
                <a:off x="2916051" y="3312861"/>
                <a:ext cx="1205311" cy="1482231"/>
                <a:chOff x="2916051" y="3312861"/>
                <a:chExt cx="1205311" cy="1482231"/>
              </a:xfrm>
            </p:grpSpPr>
            <p:sp>
              <p:nvSpPr>
                <p:cNvPr id="18" name="Freeform 13"/>
                <p:cNvSpPr/>
                <p:nvPr/>
              </p:nvSpPr>
              <p:spPr bwMode="auto">
                <a:xfrm>
                  <a:off x="2916051" y="3312861"/>
                  <a:ext cx="1205311" cy="1482231"/>
                </a:xfrm>
                <a:custGeom>
                  <a:avLst/>
                  <a:gdLst>
                    <a:gd name="T0" fmla="*/ 155 w 155"/>
                    <a:gd name="T1" fmla="*/ 11 h 191"/>
                    <a:gd name="T2" fmla="*/ 127 w 155"/>
                    <a:gd name="T3" fmla="*/ 0 h 191"/>
                    <a:gd name="T4" fmla="*/ 28 w 155"/>
                    <a:gd name="T5" fmla="*/ 99 h 191"/>
                    <a:gd name="T6" fmla="*/ 28 w 155"/>
                    <a:gd name="T7" fmla="*/ 99 h 191"/>
                    <a:gd name="T8" fmla="*/ 0 w 155"/>
                    <a:gd name="T9" fmla="*/ 127 h 191"/>
                    <a:gd name="T10" fmla="*/ 155 w 155"/>
                    <a:gd name="T11" fmla="*/ 191 h 191"/>
                    <a:gd name="T12" fmla="*/ 155 w 155"/>
                    <a:gd name="T13" fmla="*/ 71 h 191"/>
                    <a:gd name="T14" fmla="*/ 155 w 155"/>
                    <a:gd name="T15" fmla="*/ 1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91">
                      <a:moveTo>
                        <a:pt x="155" y="11"/>
                      </a:moveTo>
                      <a:cubicBezTo>
                        <a:pt x="144" y="11"/>
                        <a:pt x="134" y="7"/>
                        <a:pt x="127" y="0"/>
                      </a:cubicBezTo>
                      <a:cubicBezTo>
                        <a:pt x="28" y="99"/>
                        <a:pt x="28" y="99"/>
                        <a:pt x="28" y="99"/>
                      </a:cubicBezTo>
                      <a:cubicBezTo>
                        <a:pt x="28" y="99"/>
                        <a:pt x="28" y="99"/>
                        <a:pt x="28" y="99"/>
                      </a:cubicBezTo>
                      <a:cubicBezTo>
                        <a:pt x="0" y="127"/>
                        <a:pt x="0" y="127"/>
                        <a:pt x="0" y="127"/>
                      </a:cubicBezTo>
                      <a:cubicBezTo>
                        <a:pt x="43" y="170"/>
                        <a:pt x="99" y="191"/>
                        <a:pt x="155" y="191"/>
                      </a:cubicBezTo>
                      <a:cubicBezTo>
                        <a:pt x="155" y="71"/>
                        <a:pt x="155" y="71"/>
                        <a:pt x="155" y="71"/>
                      </a:cubicBezTo>
                      <a:lnTo>
                        <a:pt x="155"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9" name="Freeform 21"/>
                <p:cNvSpPr/>
                <p:nvPr/>
              </p:nvSpPr>
              <p:spPr bwMode="auto">
                <a:xfrm>
                  <a:off x="2916051" y="4081491"/>
                  <a:ext cx="1205311" cy="713601"/>
                </a:xfrm>
                <a:custGeom>
                  <a:avLst/>
                  <a:gdLst>
                    <a:gd name="T0" fmla="*/ 28 w 155"/>
                    <a:gd name="T1" fmla="*/ 0 h 92"/>
                    <a:gd name="T2" fmla="*/ 0 w 155"/>
                    <a:gd name="T3" fmla="*/ 28 h 92"/>
                    <a:gd name="T4" fmla="*/ 155 w 155"/>
                    <a:gd name="T5" fmla="*/ 92 h 92"/>
                    <a:gd name="T6" fmla="*/ 155 w 155"/>
                    <a:gd name="T7" fmla="*/ 52 h 92"/>
                    <a:gd name="T8" fmla="*/ 28 w 155"/>
                    <a:gd name="T9" fmla="*/ 0 h 92"/>
                  </a:gdLst>
                  <a:ahLst/>
                  <a:cxnLst>
                    <a:cxn ang="0">
                      <a:pos x="T0" y="T1"/>
                    </a:cxn>
                    <a:cxn ang="0">
                      <a:pos x="T2" y="T3"/>
                    </a:cxn>
                    <a:cxn ang="0">
                      <a:pos x="T4" y="T5"/>
                    </a:cxn>
                    <a:cxn ang="0">
                      <a:pos x="T6" y="T7"/>
                    </a:cxn>
                    <a:cxn ang="0">
                      <a:pos x="T8" y="T9"/>
                    </a:cxn>
                  </a:cxnLst>
                  <a:rect l="0" t="0" r="r" b="b"/>
                  <a:pathLst>
                    <a:path w="155" h="92">
                      <a:moveTo>
                        <a:pt x="28" y="0"/>
                      </a:moveTo>
                      <a:cubicBezTo>
                        <a:pt x="0" y="28"/>
                        <a:pt x="0" y="28"/>
                        <a:pt x="0" y="28"/>
                      </a:cubicBezTo>
                      <a:cubicBezTo>
                        <a:pt x="43" y="71"/>
                        <a:pt x="99" y="92"/>
                        <a:pt x="155" y="92"/>
                      </a:cubicBezTo>
                      <a:cubicBezTo>
                        <a:pt x="155" y="52"/>
                        <a:pt x="155" y="52"/>
                        <a:pt x="155" y="52"/>
                      </a:cubicBezTo>
                      <a:cubicBezTo>
                        <a:pt x="109" y="52"/>
                        <a:pt x="63" y="35"/>
                        <a:pt x="28" y="0"/>
                      </a:cubicBezTo>
                      <a:close/>
                    </a:path>
                  </a:pathLst>
                </a:custGeom>
                <a:solidFill>
                  <a:srgbClr val="F3523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grpSp>
          <p:nvGrpSpPr>
            <p:cNvPr id="20" name="组合 19"/>
            <p:cNvGrpSpPr/>
            <p:nvPr/>
          </p:nvGrpSpPr>
          <p:grpSpPr>
            <a:xfrm>
              <a:off x="7844663" y="4227289"/>
              <a:ext cx="2060927" cy="2070020"/>
              <a:chOff x="3767111" y="3312861"/>
              <a:chExt cx="1785002" cy="1792878"/>
            </a:xfrm>
          </p:grpSpPr>
          <p:pic>
            <p:nvPicPr>
              <p:cNvPr id="21" name="图片 20"/>
              <p:cNvPicPr>
                <a:picLocks noChangeAspect="1"/>
              </p:cNvPicPr>
              <p:nvPr/>
            </p:nvPicPr>
            <p:blipFill rotWithShape="1">
              <a:blip r:embed="rId6" cstate="print"/>
              <a:srcRect l="71676" t="9137" r="-1480"/>
              <a:stretch>
                <a:fillRect/>
              </a:stretch>
            </p:blipFill>
            <p:spPr>
              <a:xfrm rot="10800000">
                <a:off x="3767111" y="3405166"/>
                <a:ext cx="391322" cy="1401121"/>
              </a:xfrm>
              <a:prstGeom prst="rect">
                <a:avLst/>
              </a:prstGeom>
            </p:spPr>
          </p:pic>
          <p:grpSp>
            <p:nvGrpSpPr>
              <p:cNvPr id="22" name="组合 21"/>
              <p:cNvGrpSpPr/>
              <p:nvPr/>
            </p:nvGrpSpPr>
            <p:grpSpPr>
              <a:xfrm>
                <a:off x="4121361" y="3312861"/>
                <a:ext cx="1430752" cy="1792878"/>
                <a:chOff x="4121361" y="3312861"/>
                <a:chExt cx="1430752" cy="1792878"/>
              </a:xfrm>
            </p:grpSpPr>
            <p:sp>
              <p:nvSpPr>
                <p:cNvPr id="23" name="Freeform 15"/>
                <p:cNvSpPr/>
                <p:nvPr/>
              </p:nvSpPr>
              <p:spPr bwMode="auto">
                <a:xfrm>
                  <a:off x="4121361" y="3312861"/>
                  <a:ext cx="1430752" cy="1792878"/>
                </a:xfrm>
                <a:custGeom>
                  <a:avLst/>
                  <a:gdLst>
                    <a:gd name="T0" fmla="*/ 0 w 184"/>
                    <a:gd name="T1" fmla="*/ 11 h 231"/>
                    <a:gd name="T2" fmla="*/ 0 w 184"/>
                    <a:gd name="T3" fmla="*/ 71 h 231"/>
                    <a:gd name="T4" fmla="*/ 0 w 184"/>
                    <a:gd name="T5" fmla="*/ 151 h 231"/>
                    <a:gd name="T6" fmla="*/ 0 w 184"/>
                    <a:gd name="T7" fmla="*/ 191 h 231"/>
                    <a:gd name="T8" fmla="*/ 0 w 184"/>
                    <a:gd name="T9" fmla="*/ 231 h 231"/>
                    <a:gd name="T10" fmla="*/ 184 w 184"/>
                    <a:gd name="T11" fmla="*/ 155 h 231"/>
                    <a:gd name="T12" fmla="*/ 29 w 184"/>
                    <a:gd name="T13" fmla="*/ 0 h 231"/>
                    <a:gd name="T14" fmla="*/ 1 w 184"/>
                    <a:gd name="T15" fmla="*/ 11 h 231"/>
                    <a:gd name="T16" fmla="*/ 0 w 184"/>
                    <a:gd name="T17" fmla="*/ 1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31">
                      <a:moveTo>
                        <a:pt x="0" y="11"/>
                      </a:moveTo>
                      <a:cubicBezTo>
                        <a:pt x="0" y="71"/>
                        <a:pt x="0" y="71"/>
                        <a:pt x="0" y="71"/>
                      </a:cubicBezTo>
                      <a:cubicBezTo>
                        <a:pt x="0" y="151"/>
                        <a:pt x="0" y="151"/>
                        <a:pt x="0" y="151"/>
                      </a:cubicBezTo>
                      <a:cubicBezTo>
                        <a:pt x="0" y="191"/>
                        <a:pt x="0" y="191"/>
                        <a:pt x="0" y="191"/>
                      </a:cubicBezTo>
                      <a:cubicBezTo>
                        <a:pt x="0" y="231"/>
                        <a:pt x="0" y="231"/>
                        <a:pt x="0" y="231"/>
                      </a:cubicBezTo>
                      <a:cubicBezTo>
                        <a:pt x="67" y="231"/>
                        <a:pt x="134" y="206"/>
                        <a:pt x="184" y="155"/>
                      </a:cubicBezTo>
                      <a:cubicBezTo>
                        <a:pt x="29" y="0"/>
                        <a:pt x="29" y="0"/>
                        <a:pt x="29" y="0"/>
                      </a:cubicBezTo>
                      <a:cubicBezTo>
                        <a:pt x="22" y="7"/>
                        <a:pt x="12" y="11"/>
                        <a:pt x="1" y="11"/>
                      </a:cubicBezTo>
                      <a:cubicBezTo>
                        <a:pt x="1" y="11"/>
                        <a:pt x="1" y="11"/>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4" name="Freeform 20"/>
                <p:cNvSpPr/>
                <p:nvPr/>
              </p:nvSpPr>
              <p:spPr bwMode="auto">
                <a:xfrm>
                  <a:off x="4121361" y="4298056"/>
                  <a:ext cx="1430752" cy="807683"/>
                </a:xfrm>
                <a:custGeom>
                  <a:avLst/>
                  <a:gdLst>
                    <a:gd name="T0" fmla="*/ 0 w 184"/>
                    <a:gd name="T1" fmla="*/ 64 h 104"/>
                    <a:gd name="T2" fmla="*/ 0 w 184"/>
                    <a:gd name="T3" fmla="*/ 104 h 104"/>
                    <a:gd name="T4" fmla="*/ 184 w 184"/>
                    <a:gd name="T5" fmla="*/ 28 h 104"/>
                    <a:gd name="T6" fmla="*/ 156 w 184"/>
                    <a:gd name="T7" fmla="*/ 0 h 104"/>
                    <a:gd name="T8" fmla="*/ 0 w 184"/>
                    <a:gd name="T9" fmla="*/ 64 h 104"/>
                  </a:gdLst>
                  <a:ahLst/>
                  <a:cxnLst>
                    <a:cxn ang="0">
                      <a:pos x="T0" y="T1"/>
                    </a:cxn>
                    <a:cxn ang="0">
                      <a:pos x="T2" y="T3"/>
                    </a:cxn>
                    <a:cxn ang="0">
                      <a:pos x="T4" y="T5"/>
                    </a:cxn>
                    <a:cxn ang="0">
                      <a:pos x="T6" y="T7"/>
                    </a:cxn>
                    <a:cxn ang="0">
                      <a:pos x="T8" y="T9"/>
                    </a:cxn>
                  </a:cxnLst>
                  <a:rect l="0" t="0" r="r" b="b"/>
                  <a:pathLst>
                    <a:path w="184" h="104">
                      <a:moveTo>
                        <a:pt x="0" y="64"/>
                      </a:moveTo>
                      <a:cubicBezTo>
                        <a:pt x="0" y="104"/>
                        <a:pt x="0" y="104"/>
                        <a:pt x="0" y="104"/>
                      </a:cubicBezTo>
                      <a:cubicBezTo>
                        <a:pt x="67" y="104"/>
                        <a:pt x="134" y="79"/>
                        <a:pt x="184" y="28"/>
                      </a:cubicBezTo>
                      <a:cubicBezTo>
                        <a:pt x="156" y="0"/>
                        <a:pt x="156" y="0"/>
                        <a:pt x="156" y="0"/>
                      </a:cubicBezTo>
                      <a:cubicBezTo>
                        <a:pt x="113" y="43"/>
                        <a:pt x="57" y="64"/>
                        <a:pt x="0" y="64"/>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grpSp>
          <p:nvGrpSpPr>
            <p:cNvPr id="25" name="组合 24"/>
            <p:cNvGrpSpPr/>
            <p:nvPr/>
          </p:nvGrpSpPr>
          <p:grpSpPr>
            <a:xfrm>
              <a:off x="8121145" y="3966999"/>
              <a:ext cx="2833801" cy="1910157"/>
              <a:chOff x="4006576" y="3087420"/>
              <a:chExt cx="2454401" cy="1654418"/>
            </a:xfrm>
          </p:grpSpPr>
          <p:pic>
            <p:nvPicPr>
              <p:cNvPr id="26" name="图片 25"/>
              <p:cNvPicPr>
                <a:picLocks noChangeAspect="1"/>
              </p:cNvPicPr>
              <p:nvPr/>
            </p:nvPicPr>
            <p:blipFill rotWithShape="1">
              <a:blip r:embed="rId6" cstate="print"/>
              <a:srcRect l="71676" t="9137" r="-1480"/>
              <a:stretch>
                <a:fillRect/>
              </a:stretch>
            </p:blipFill>
            <p:spPr>
              <a:xfrm rot="8012520">
                <a:off x="4651536" y="3140661"/>
                <a:ext cx="409376" cy="1699296"/>
              </a:xfrm>
              <a:prstGeom prst="rect">
                <a:avLst/>
              </a:prstGeom>
            </p:spPr>
          </p:pic>
          <p:grpSp>
            <p:nvGrpSpPr>
              <p:cNvPr id="27" name="组合 26"/>
              <p:cNvGrpSpPr/>
              <p:nvPr/>
            </p:nvGrpSpPr>
            <p:grpSpPr>
              <a:xfrm>
                <a:off x="4346802" y="3087420"/>
                <a:ext cx="2114175" cy="1654418"/>
                <a:chOff x="4346802" y="3087420"/>
                <a:chExt cx="2114175" cy="1654418"/>
              </a:xfrm>
            </p:grpSpPr>
            <p:sp>
              <p:nvSpPr>
                <p:cNvPr id="28" name="Freeform 14"/>
                <p:cNvSpPr/>
                <p:nvPr/>
              </p:nvSpPr>
              <p:spPr bwMode="auto">
                <a:xfrm>
                  <a:off x="4346802" y="3087420"/>
                  <a:ext cx="2114175" cy="1654418"/>
                </a:xfrm>
                <a:custGeom>
                  <a:avLst/>
                  <a:gdLst>
                    <a:gd name="T0" fmla="*/ 0 w 272"/>
                    <a:gd name="T1" fmla="*/ 29 h 213"/>
                    <a:gd name="T2" fmla="*/ 184 w 272"/>
                    <a:gd name="T3" fmla="*/ 213 h 213"/>
                    <a:gd name="T4" fmla="*/ 271 w 272"/>
                    <a:gd name="T5" fmla="*/ 0 h 213"/>
                    <a:gd name="T6" fmla="*/ 12 w 272"/>
                    <a:gd name="T7" fmla="*/ 0 h 213"/>
                    <a:gd name="T8" fmla="*/ 0 w 272"/>
                    <a:gd name="T9" fmla="*/ 29 h 213"/>
                  </a:gdLst>
                  <a:ahLst/>
                  <a:cxnLst>
                    <a:cxn ang="0">
                      <a:pos x="T0" y="T1"/>
                    </a:cxn>
                    <a:cxn ang="0">
                      <a:pos x="T2" y="T3"/>
                    </a:cxn>
                    <a:cxn ang="0">
                      <a:pos x="T4" y="T5"/>
                    </a:cxn>
                    <a:cxn ang="0">
                      <a:pos x="T6" y="T7"/>
                    </a:cxn>
                    <a:cxn ang="0">
                      <a:pos x="T8" y="T9"/>
                    </a:cxn>
                  </a:cxnLst>
                  <a:rect l="0" t="0" r="r" b="b"/>
                  <a:pathLst>
                    <a:path w="272" h="213">
                      <a:moveTo>
                        <a:pt x="0" y="29"/>
                      </a:moveTo>
                      <a:cubicBezTo>
                        <a:pt x="184" y="213"/>
                        <a:pt x="184" y="213"/>
                        <a:pt x="184" y="213"/>
                      </a:cubicBezTo>
                      <a:cubicBezTo>
                        <a:pt x="242" y="154"/>
                        <a:pt x="272" y="77"/>
                        <a:pt x="271" y="0"/>
                      </a:cubicBezTo>
                      <a:cubicBezTo>
                        <a:pt x="12" y="0"/>
                        <a:pt x="12" y="0"/>
                        <a:pt x="12" y="0"/>
                      </a:cubicBezTo>
                      <a:cubicBezTo>
                        <a:pt x="12" y="11"/>
                        <a:pt x="7" y="21"/>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9" name="Freeform 19"/>
                <p:cNvSpPr/>
                <p:nvPr/>
              </p:nvSpPr>
              <p:spPr bwMode="auto">
                <a:xfrm>
                  <a:off x="5552113" y="3087420"/>
                  <a:ext cx="899989" cy="1654418"/>
                </a:xfrm>
                <a:custGeom>
                  <a:avLst/>
                  <a:gdLst>
                    <a:gd name="T0" fmla="*/ 0 w 116"/>
                    <a:gd name="T1" fmla="*/ 184 h 213"/>
                    <a:gd name="T2" fmla="*/ 29 w 116"/>
                    <a:gd name="T3" fmla="*/ 213 h 213"/>
                    <a:gd name="T4" fmla="*/ 116 w 116"/>
                    <a:gd name="T5" fmla="*/ 0 h 213"/>
                    <a:gd name="T6" fmla="*/ 76 w 116"/>
                    <a:gd name="T7" fmla="*/ 0 h 213"/>
                    <a:gd name="T8" fmla="*/ 0 w 116"/>
                    <a:gd name="T9" fmla="*/ 184 h 213"/>
                  </a:gdLst>
                  <a:ahLst/>
                  <a:cxnLst>
                    <a:cxn ang="0">
                      <a:pos x="T0" y="T1"/>
                    </a:cxn>
                    <a:cxn ang="0">
                      <a:pos x="T2" y="T3"/>
                    </a:cxn>
                    <a:cxn ang="0">
                      <a:pos x="T4" y="T5"/>
                    </a:cxn>
                    <a:cxn ang="0">
                      <a:pos x="T6" y="T7"/>
                    </a:cxn>
                    <a:cxn ang="0">
                      <a:pos x="T8" y="T9"/>
                    </a:cxn>
                  </a:cxnLst>
                  <a:rect l="0" t="0" r="r" b="b"/>
                  <a:pathLst>
                    <a:path w="116" h="213">
                      <a:moveTo>
                        <a:pt x="0" y="184"/>
                      </a:moveTo>
                      <a:cubicBezTo>
                        <a:pt x="29" y="213"/>
                        <a:pt x="29" y="213"/>
                        <a:pt x="29" y="213"/>
                      </a:cubicBezTo>
                      <a:cubicBezTo>
                        <a:pt x="87" y="154"/>
                        <a:pt x="116" y="77"/>
                        <a:pt x="116" y="0"/>
                      </a:cubicBezTo>
                      <a:cubicBezTo>
                        <a:pt x="76" y="0"/>
                        <a:pt x="76" y="0"/>
                        <a:pt x="76" y="0"/>
                      </a:cubicBezTo>
                      <a:cubicBezTo>
                        <a:pt x="76" y="67"/>
                        <a:pt x="51" y="133"/>
                        <a:pt x="0" y="184"/>
                      </a:cubicBezTo>
                      <a:close/>
                    </a:path>
                  </a:pathLst>
                </a:custGeom>
                <a:solidFill>
                  <a:srgbClr val="F3523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grpSp>
          <p:nvGrpSpPr>
            <p:cNvPr id="30" name="组合 29"/>
            <p:cNvGrpSpPr/>
            <p:nvPr/>
          </p:nvGrpSpPr>
          <p:grpSpPr>
            <a:xfrm>
              <a:off x="8513963" y="1814999"/>
              <a:ext cx="2789403" cy="2625801"/>
              <a:chOff x="4346802" y="1223537"/>
              <a:chExt cx="2415947" cy="2274249"/>
            </a:xfrm>
          </p:grpSpPr>
          <p:pic>
            <p:nvPicPr>
              <p:cNvPr id="31" name="图片 30"/>
              <p:cNvPicPr>
                <a:picLocks noChangeAspect="1"/>
              </p:cNvPicPr>
              <p:nvPr/>
            </p:nvPicPr>
            <p:blipFill rotWithShape="1">
              <a:blip r:embed="rId6" cstate="print"/>
              <a:srcRect l="71676" t="9137" r="-1480"/>
              <a:stretch>
                <a:fillRect/>
              </a:stretch>
            </p:blipFill>
            <p:spPr>
              <a:xfrm rot="5400000">
                <a:off x="5205680" y="2245309"/>
                <a:ext cx="464751" cy="2040204"/>
              </a:xfrm>
              <a:prstGeom prst="rect">
                <a:avLst/>
              </a:prstGeom>
            </p:spPr>
          </p:pic>
          <p:grpSp>
            <p:nvGrpSpPr>
              <p:cNvPr id="32" name="组合 31"/>
              <p:cNvGrpSpPr/>
              <p:nvPr/>
            </p:nvGrpSpPr>
            <p:grpSpPr>
              <a:xfrm>
                <a:off x="4346802" y="1223537"/>
                <a:ext cx="2415947" cy="1863883"/>
                <a:chOff x="4346802" y="1223537"/>
                <a:chExt cx="2415947" cy="1863883"/>
              </a:xfrm>
            </p:grpSpPr>
            <p:sp>
              <p:nvSpPr>
                <p:cNvPr id="33" name="Freeform 12"/>
                <p:cNvSpPr/>
                <p:nvPr/>
              </p:nvSpPr>
              <p:spPr bwMode="auto">
                <a:xfrm>
                  <a:off x="4346802" y="1223537"/>
                  <a:ext cx="2415947" cy="1863883"/>
                </a:xfrm>
                <a:custGeom>
                  <a:avLst/>
                  <a:gdLst>
                    <a:gd name="T0" fmla="*/ 212 w 311"/>
                    <a:gd name="T1" fmla="*/ 0 h 240"/>
                    <a:gd name="T2" fmla="*/ 0 w 311"/>
                    <a:gd name="T3" fmla="*/ 212 h 240"/>
                    <a:gd name="T4" fmla="*/ 12 w 311"/>
                    <a:gd name="T5" fmla="*/ 240 h 240"/>
                    <a:gd name="T6" fmla="*/ 12 w 311"/>
                    <a:gd name="T7" fmla="*/ 240 h 240"/>
                    <a:gd name="T8" fmla="*/ 271 w 311"/>
                    <a:gd name="T9" fmla="*/ 240 h 240"/>
                    <a:gd name="T10" fmla="*/ 311 w 311"/>
                    <a:gd name="T11" fmla="*/ 240 h 240"/>
                    <a:gd name="T12" fmla="*/ 212 w 311"/>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311" h="240">
                      <a:moveTo>
                        <a:pt x="212" y="0"/>
                      </a:moveTo>
                      <a:cubicBezTo>
                        <a:pt x="0" y="212"/>
                        <a:pt x="0" y="212"/>
                        <a:pt x="0" y="212"/>
                      </a:cubicBezTo>
                      <a:cubicBezTo>
                        <a:pt x="7" y="219"/>
                        <a:pt x="12" y="229"/>
                        <a:pt x="12" y="240"/>
                      </a:cubicBezTo>
                      <a:cubicBezTo>
                        <a:pt x="12" y="240"/>
                        <a:pt x="12" y="240"/>
                        <a:pt x="12" y="240"/>
                      </a:cubicBezTo>
                      <a:cubicBezTo>
                        <a:pt x="271" y="240"/>
                        <a:pt x="271" y="240"/>
                        <a:pt x="271" y="240"/>
                      </a:cubicBezTo>
                      <a:cubicBezTo>
                        <a:pt x="311" y="240"/>
                        <a:pt x="311" y="240"/>
                        <a:pt x="311" y="240"/>
                      </a:cubicBezTo>
                      <a:cubicBezTo>
                        <a:pt x="311" y="153"/>
                        <a:pt x="278" y="66"/>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4" name="Freeform 18"/>
                <p:cNvSpPr/>
                <p:nvPr/>
              </p:nvSpPr>
              <p:spPr bwMode="auto">
                <a:xfrm>
                  <a:off x="5775779" y="1223537"/>
                  <a:ext cx="986970" cy="1863883"/>
                </a:xfrm>
                <a:custGeom>
                  <a:avLst/>
                  <a:gdLst>
                    <a:gd name="T0" fmla="*/ 87 w 127"/>
                    <a:gd name="T1" fmla="*/ 240 h 240"/>
                    <a:gd name="T2" fmla="*/ 127 w 127"/>
                    <a:gd name="T3" fmla="*/ 240 h 240"/>
                    <a:gd name="T4" fmla="*/ 28 w 127"/>
                    <a:gd name="T5" fmla="*/ 0 h 240"/>
                    <a:gd name="T6" fmla="*/ 0 w 127"/>
                    <a:gd name="T7" fmla="*/ 28 h 240"/>
                    <a:gd name="T8" fmla="*/ 87 w 127"/>
                    <a:gd name="T9" fmla="*/ 240 h 240"/>
                  </a:gdLst>
                  <a:ahLst/>
                  <a:cxnLst>
                    <a:cxn ang="0">
                      <a:pos x="T0" y="T1"/>
                    </a:cxn>
                    <a:cxn ang="0">
                      <a:pos x="T2" y="T3"/>
                    </a:cxn>
                    <a:cxn ang="0">
                      <a:pos x="T4" y="T5"/>
                    </a:cxn>
                    <a:cxn ang="0">
                      <a:pos x="T6" y="T7"/>
                    </a:cxn>
                    <a:cxn ang="0">
                      <a:pos x="T8" y="T9"/>
                    </a:cxn>
                  </a:cxnLst>
                  <a:rect l="0" t="0" r="r" b="b"/>
                  <a:pathLst>
                    <a:path w="127" h="240">
                      <a:moveTo>
                        <a:pt x="87" y="240"/>
                      </a:moveTo>
                      <a:cubicBezTo>
                        <a:pt x="127" y="240"/>
                        <a:pt x="127" y="240"/>
                        <a:pt x="127" y="240"/>
                      </a:cubicBezTo>
                      <a:cubicBezTo>
                        <a:pt x="127" y="153"/>
                        <a:pt x="94" y="66"/>
                        <a:pt x="28" y="0"/>
                      </a:cubicBezTo>
                      <a:cubicBezTo>
                        <a:pt x="0" y="28"/>
                        <a:pt x="0" y="28"/>
                        <a:pt x="0" y="28"/>
                      </a:cubicBezTo>
                      <a:cubicBezTo>
                        <a:pt x="58" y="87"/>
                        <a:pt x="87" y="164"/>
                        <a:pt x="87" y="24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grpSp>
          <p:nvGrpSpPr>
            <p:cNvPr id="35" name="组合 34"/>
            <p:cNvGrpSpPr/>
            <p:nvPr/>
          </p:nvGrpSpPr>
          <p:grpSpPr>
            <a:xfrm>
              <a:off x="8253673" y="560690"/>
              <a:ext cx="2414340" cy="3624057"/>
              <a:chOff x="4121361" y="137160"/>
              <a:chExt cx="2091099" cy="3138855"/>
            </a:xfrm>
          </p:grpSpPr>
          <p:pic>
            <p:nvPicPr>
              <p:cNvPr id="36" name="图片 35"/>
              <p:cNvPicPr>
                <a:picLocks noChangeAspect="1"/>
              </p:cNvPicPr>
              <p:nvPr/>
            </p:nvPicPr>
            <p:blipFill rotWithShape="1">
              <a:blip r:embed="rId6" cstate="print"/>
              <a:srcRect l="71676" t="9137" r="-1480"/>
              <a:stretch>
                <a:fillRect/>
              </a:stretch>
            </p:blipFill>
            <p:spPr>
              <a:xfrm rot="2692828">
                <a:off x="4940322" y="940429"/>
                <a:ext cx="562422" cy="2335586"/>
              </a:xfrm>
              <a:prstGeom prst="rect">
                <a:avLst/>
              </a:prstGeom>
            </p:spPr>
          </p:pic>
          <p:grpSp>
            <p:nvGrpSpPr>
              <p:cNvPr id="37" name="组合 36"/>
              <p:cNvGrpSpPr/>
              <p:nvPr/>
            </p:nvGrpSpPr>
            <p:grpSpPr>
              <a:xfrm>
                <a:off x="4121361" y="137160"/>
                <a:ext cx="2091099" cy="2733695"/>
                <a:chOff x="4121361" y="137160"/>
                <a:chExt cx="2091099" cy="2733695"/>
              </a:xfrm>
            </p:grpSpPr>
            <p:sp>
              <p:nvSpPr>
                <p:cNvPr id="38" name="Freeform 11"/>
                <p:cNvSpPr/>
                <p:nvPr/>
              </p:nvSpPr>
              <p:spPr bwMode="auto">
                <a:xfrm>
                  <a:off x="4121361" y="137160"/>
                  <a:ext cx="2091099" cy="2733695"/>
                </a:xfrm>
                <a:custGeom>
                  <a:avLst/>
                  <a:gdLst>
                    <a:gd name="T0" fmla="*/ 1 w 269"/>
                    <a:gd name="T1" fmla="*/ 340 h 352"/>
                    <a:gd name="T2" fmla="*/ 29 w 269"/>
                    <a:gd name="T3" fmla="*/ 352 h 352"/>
                    <a:gd name="T4" fmla="*/ 269 w 269"/>
                    <a:gd name="T5" fmla="*/ 112 h 352"/>
                    <a:gd name="T6" fmla="*/ 0 w 269"/>
                    <a:gd name="T7" fmla="*/ 0 h 352"/>
                    <a:gd name="T8" fmla="*/ 0 w 269"/>
                    <a:gd name="T9" fmla="*/ 280 h 352"/>
                    <a:gd name="T10" fmla="*/ 0 w 269"/>
                    <a:gd name="T11" fmla="*/ 280 h 352"/>
                    <a:gd name="T12" fmla="*/ 0 w 269"/>
                    <a:gd name="T13" fmla="*/ 340 h 352"/>
                    <a:gd name="T14" fmla="*/ 1 w 269"/>
                    <a:gd name="T15" fmla="*/ 34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352">
                      <a:moveTo>
                        <a:pt x="1" y="340"/>
                      </a:moveTo>
                      <a:cubicBezTo>
                        <a:pt x="12" y="340"/>
                        <a:pt x="22" y="345"/>
                        <a:pt x="29" y="352"/>
                      </a:cubicBezTo>
                      <a:cubicBezTo>
                        <a:pt x="269" y="112"/>
                        <a:pt x="269" y="112"/>
                        <a:pt x="269" y="112"/>
                      </a:cubicBezTo>
                      <a:cubicBezTo>
                        <a:pt x="195" y="37"/>
                        <a:pt x="98" y="0"/>
                        <a:pt x="0" y="0"/>
                      </a:cubicBezTo>
                      <a:cubicBezTo>
                        <a:pt x="0" y="280"/>
                        <a:pt x="0" y="280"/>
                        <a:pt x="0" y="280"/>
                      </a:cubicBezTo>
                      <a:cubicBezTo>
                        <a:pt x="0" y="280"/>
                        <a:pt x="0" y="280"/>
                        <a:pt x="0" y="280"/>
                      </a:cubicBezTo>
                      <a:cubicBezTo>
                        <a:pt x="0" y="340"/>
                        <a:pt x="0" y="340"/>
                        <a:pt x="0" y="340"/>
                      </a:cubicBezTo>
                      <a:cubicBezTo>
                        <a:pt x="1" y="340"/>
                        <a:pt x="1" y="340"/>
                        <a:pt x="1" y="3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9" name="Freeform 17"/>
                <p:cNvSpPr/>
                <p:nvPr/>
              </p:nvSpPr>
              <p:spPr bwMode="auto">
                <a:xfrm>
                  <a:off x="4121361" y="137160"/>
                  <a:ext cx="2091099" cy="1086377"/>
                </a:xfrm>
                <a:custGeom>
                  <a:avLst/>
                  <a:gdLst>
                    <a:gd name="T0" fmla="*/ 241 w 269"/>
                    <a:gd name="T1" fmla="*/ 140 h 140"/>
                    <a:gd name="T2" fmla="*/ 269 w 269"/>
                    <a:gd name="T3" fmla="*/ 112 h 140"/>
                    <a:gd name="T4" fmla="*/ 0 w 269"/>
                    <a:gd name="T5" fmla="*/ 0 h 140"/>
                    <a:gd name="T6" fmla="*/ 0 w 269"/>
                    <a:gd name="T7" fmla="*/ 40 h 140"/>
                    <a:gd name="T8" fmla="*/ 241 w 269"/>
                    <a:gd name="T9" fmla="*/ 140 h 140"/>
                  </a:gdLst>
                  <a:ahLst/>
                  <a:cxnLst>
                    <a:cxn ang="0">
                      <a:pos x="T0" y="T1"/>
                    </a:cxn>
                    <a:cxn ang="0">
                      <a:pos x="T2" y="T3"/>
                    </a:cxn>
                    <a:cxn ang="0">
                      <a:pos x="T4" y="T5"/>
                    </a:cxn>
                    <a:cxn ang="0">
                      <a:pos x="T6" y="T7"/>
                    </a:cxn>
                    <a:cxn ang="0">
                      <a:pos x="T8" y="T9"/>
                    </a:cxn>
                  </a:cxnLst>
                  <a:rect l="0" t="0" r="r" b="b"/>
                  <a:pathLst>
                    <a:path w="269" h="140">
                      <a:moveTo>
                        <a:pt x="241" y="140"/>
                      </a:moveTo>
                      <a:cubicBezTo>
                        <a:pt x="269" y="112"/>
                        <a:pt x="269" y="112"/>
                        <a:pt x="269" y="112"/>
                      </a:cubicBezTo>
                      <a:cubicBezTo>
                        <a:pt x="195" y="37"/>
                        <a:pt x="98" y="0"/>
                        <a:pt x="0" y="0"/>
                      </a:cubicBezTo>
                      <a:cubicBezTo>
                        <a:pt x="0" y="40"/>
                        <a:pt x="0" y="40"/>
                        <a:pt x="0" y="40"/>
                      </a:cubicBezTo>
                      <a:cubicBezTo>
                        <a:pt x="87" y="40"/>
                        <a:pt x="175" y="74"/>
                        <a:pt x="241" y="140"/>
                      </a:cubicBezTo>
                      <a:close/>
                    </a:path>
                  </a:pathLst>
                </a:custGeom>
                <a:solidFill>
                  <a:srgbClr val="F3523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grpSp>
          <p:nvGrpSpPr>
            <p:cNvPr id="40" name="组合 39"/>
            <p:cNvGrpSpPr/>
            <p:nvPr/>
          </p:nvGrpSpPr>
          <p:grpSpPr>
            <a:xfrm>
              <a:off x="6997315" y="3079555"/>
              <a:ext cx="1014618" cy="887444"/>
              <a:chOff x="3033209" y="2318790"/>
              <a:chExt cx="878777" cy="768630"/>
            </a:xfrm>
          </p:grpSpPr>
          <p:grpSp>
            <p:nvGrpSpPr>
              <p:cNvPr id="41" name="组合 40"/>
              <p:cNvGrpSpPr/>
              <p:nvPr/>
            </p:nvGrpSpPr>
            <p:grpSpPr>
              <a:xfrm>
                <a:off x="3033209" y="2318790"/>
                <a:ext cx="869812" cy="768630"/>
                <a:chOff x="3033209" y="2318790"/>
                <a:chExt cx="869812" cy="768630"/>
              </a:xfrm>
            </p:grpSpPr>
            <p:sp>
              <p:nvSpPr>
                <p:cNvPr id="43" name="Freeform 10"/>
                <p:cNvSpPr/>
                <p:nvPr/>
              </p:nvSpPr>
              <p:spPr bwMode="auto">
                <a:xfrm>
                  <a:off x="3033209" y="2318790"/>
                  <a:ext cx="869812" cy="768630"/>
                </a:xfrm>
                <a:custGeom>
                  <a:avLst/>
                  <a:gdLst>
                    <a:gd name="T0" fmla="*/ 101 w 112"/>
                    <a:gd name="T1" fmla="*/ 99 h 99"/>
                    <a:gd name="T2" fmla="*/ 112 w 112"/>
                    <a:gd name="T3" fmla="*/ 71 h 99"/>
                    <a:gd name="T4" fmla="*/ 70 w 112"/>
                    <a:gd name="T5" fmla="*/ 29 h 99"/>
                    <a:gd name="T6" fmla="*/ 70 w 112"/>
                    <a:gd name="T7" fmla="*/ 29 h 99"/>
                    <a:gd name="T8" fmla="*/ 41 w 112"/>
                    <a:gd name="T9" fmla="*/ 0 h 99"/>
                    <a:gd name="T10" fmla="*/ 0 w 112"/>
                    <a:gd name="T11" fmla="*/ 99 h 99"/>
                    <a:gd name="T12" fmla="*/ 101 w 112"/>
                    <a:gd name="T13" fmla="*/ 99 h 99"/>
                    <a:gd name="T14" fmla="*/ 101 w 11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9">
                      <a:moveTo>
                        <a:pt x="101" y="99"/>
                      </a:moveTo>
                      <a:cubicBezTo>
                        <a:pt x="101" y="88"/>
                        <a:pt x="105" y="78"/>
                        <a:pt x="112" y="71"/>
                      </a:cubicBezTo>
                      <a:cubicBezTo>
                        <a:pt x="70" y="29"/>
                        <a:pt x="70" y="29"/>
                        <a:pt x="70" y="29"/>
                      </a:cubicBezTo>
                      <a:cubicBezTo>
                        <a:pt x="70" y="29"/>
                        <a:pt x="70" y="29"/>
                        <a:pt x="70" y="29"/>
                      </a:cubicBezTo>
                      <a:cubicBezTo>
                        <a:pt x="41" y="0"/>
                        <a:pt x="41" y="0"/>
                        <a:pt x="41" y="0"/>
                      </a:cubicBezTo>
                      <a:cubicBezTo>
                        <a:pt x="14" y="28"/>
                        <a:pt x="0" y="64"/>
                        <a:pt x="0" y="99"/>
                      </a:cubicBezTo>
                      <a:cubicBezTo>
                        <a:pt x="101" y="99"/>
                        <a:pt x="101" y="99"/>
                        <a:pt x="101" y="99"/>
                      </a:cubicBezTo>
                      <a:cubicBezTo>
                        <a:pt x="101" y="99"/>
                        <a:pt x="101" y="99"/>
                        <a:pt x="101" y="9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4" name="Freeform 23"/>
                <p:cNvSpPr/>
                <p:nvPr/>
              </p:nvSpPr>
              <p:spPr bwMode="auto">
                <a:xfrm>
                  <a:off x="3033209" y="2318790"/>
                  <a:ext cx="544964" cy="768630"/>
                </a:xfrm>
                <a:custGeom>
                  <a:avLst/>
                  <a:gdLst>
                    <a:gd name="T0" fmla="*/ 70 w 70"/>
                    <a:gd name="T1" fmla="*/ 29 h 99"/>
                    <a:gd name="T2" fmla="*/ 41 w 70"/>
                    <a:gd name="T3" fmla="*/ 0 h 99"/>
                    <a:gd name="T4" fmla="*/ 0 w 70"/>
                    <a:gd name="T5" fmla="*/ 99 h 99"/>
                    <a:gd name="T6" fmla="*/ 40 w 70"/>
                    <a:gd name="T7" fmla="*/ 99 h 99"/>
                    <a:gd name="T8" fmla="*/ 70 w 70"/>
                    <a:gd name="T9" fmla="*/ 29 h 99"/>
                  </a:gdLst>
                  <a:ahLst/>
                  <a:cxnLst>
                    <a:cxn ang="0">
                      <a:pos x="T0" y="T1"/>
                    </a:cxn>
                    <a:cxn ang="0">
                      <a:pos x="T2" y="T3"/>
                    </a:cxn>
                    <a:cxn ang="0">
                      <a:pos x="T4" y="T5"/>
                    </a:cxn>
                    <a:cxn ang="0">
                      <a:pos x="T6" y="T7"/>
                    </a:cxn>
                    <a:cxn ang="0">
                      <a:pos x="T8" y="T9"/>
                    </a:cxn>
                  </a:cxnLst>
                  <a:rect l="0" t="0" r="r" b="b"/>
                  <a:pathLst>
                    <a:path w="70" h="99">
                      <a:moveTo>
                        <a:pt x="70" y="29"/>
                      </a:moveTo>
                      <a:cubicBezTo>
                        <a:pt x="41" y="0"/>
                        <a:pt x="41" y="0"/>
                        <a:pt x="41" y="0"/>
                      </a:cubicBezTo>
                      <a:cubicBezTo>
                        <a:pt x="14" y="28"/>
                        <a:pt x="0" y="64"/>
                        <a:pt x="0" y="99"/>
                      </a:cubicBezTo>
                      <a:cubicBezTo>
                        <a:pt x="40" y="99"/>
                        <a:pt x="40" y="99"/>
                        <a:pt x="40" y="99"/>
                      </a:cubicBezTo>
                      <a:cubicBezTo>
                        <a:pt x="40" y="74"/>
                        <a:pt x="50" y="48"/>
                        <a:pt x="70" y="29"/>
                      </a:cubicBezTo>
                      <a:close/>
                    </a:path>
                  </a:pathLst>
                </a:custGeom>
                <a:solidFill>
                  <a:srgbClr val="F3523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pic>
            <p:nvPicPr>
              <p:cNvPr id="42" name="图片 41"/>
              <p:cNvPicPr>
                <a:picLocks noChangeAspect="1"/>
              </p:cNvPicPr>
              <p:nvPr/>
            </p:nvPicPr>
            <p:blipFill rotWithShape="1">
              <a:blip r:embed="rId7" cstate="print"/>
              <a:srcRect l="71676" t="9137" r="-1480"/>
              <a:stretch>
                <a:fillRect/>
              </a:stretch>
            </p:blipFill>
            <p:spPr>
              <a:xfrm rot="18960000">
                <a:off x="3707701" y="2408156"/>
                <a:ext cx="204285" cy="467777"/>
              </a:xfrm>
              <a:prstGeom prst="rect">
                <a:avLst/>
              </a:prstGeom>
            </p:spPr>
          </p:pic>
        </p:grpSp>
        <p:grpSp>
          <p:nvGrpSpPr>
            <p:cNvPr id="45" name="Group 27"/>
            <p:cNvGrpSpPr>
              <a:grpSpLocks noChangeAspect="1"/>
            </p:cNvGrpSpPr>
            <p:nvPr/>
          </p:nvGrpSpPr>
          <p:grpSpPr bwMode="auto">
            <a:xfrm>
              <a:off x="9041110" y="1252716"/>
              <a:ext cx="419732" cy="450892"/>
              <a:chOff x="2938" y="391"/>
              <a:chExt cx="229" cy="246"/>
            </a:xfrm>
            <a:solidFill>
              <a:srgbClr val="F35234"/>
            </a:solidFill>
          </p:grpSpPr>
          <p:sp>
            <p:nvSpPr>
              <p:cNvPr id="46" name="Freeform 28"/>
              <p:cNvSpPr/>
              <p:nvPr/>
            </p:nvSpPr>
            <p:spPr bwMode="auto">
              <a:xfrm>
                <a:off x="2957" y="549"/>
                <a:ext cx="32" cy="88"/>
              </a:xfrm>
              <a:custGeom>
                <a:avLst/>
                <a:gdLst>
                  <a:gd name="T0" fmla="*/ 0 w 5"/>
                  <a:gd name="T1" fmla="*/ 14 h 14"/>
                  <a:gd name="T2" fmla="*/ 5 w 5"/>
                  <a:gd name="T3" fmla="*/ 14 h 14"/>
                  <a:gd name="T4" fmla="*/ 5 w 5"/>
                  <a:gd name="T5" fmla="*/ 0 h 14"/>
                  <a:gd name="T6" fmla="*/ 0 w 5"/>
                  <a:gd name="T7" fmla="*/ 1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cubicBezTo>
                      <a:pt x="5" y="14"/>
                      <a:pt x="5" y="14"/>
                      <a:pt x="5" y="14"/>
                    </a:cubicBezTo>
                    <a:cubicBezTo>
                      <a:pt x="5" y="0"/>
                      <a:pt x="5" y="0"/>
                      <a:pt x="5" y="0"/>
                    </a:cubicBezTo>
                    <a:cubicBezTo>
                      <a:pt x="3" y="0"/>
                      <a:pt x="2" y="0"/>
                      <a:pt x="0" y="1"/>
                    </a:cubicBez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7" name="Freeform 29"/>
              <p:cNvSpPr/>
              <p:nvPr/>
            </p:nvSpPr>
            <p:spPr bwMode="auto">
              <a:xfrm>
                <a:off x="2996" y="536"/>
                <a:ext cx="31" cy="101"/>
              </a:xfrm>
              <a:custGeom>
                <a:avLst/>
                <a:gdLst>
                  <a:gd name="T0" fmla="*/ 0 w 5"/>
                  <a:gd name="T1" fmla="*/ 1 h 16"/>
                  <a:gd name="T2" fmla="*/ 0 w 5"/>
                  <a:gd name="T3" fmla="*/ 16 h 16"/>
                  <a:gd name="T4" fmla="*/ 5 w 5"/>
                  <a:gd name="T5" fmla="*/ 16 h 16"/>
                  <a:gd name="T6" fmla="*/ 5 w 5"/>
                  <a:gd name="T7" fmla="*/ 0 h 16"/>
                  <a:gd name="T8" fmla="*/ 4 w 5"/>
                  <a:gd name="T9" fmla="*/ 0 h 16"/>
                  <a:gd name="T10" fmla="*/ 0 w 5"/>
                  <a:gd name="T11" fmla="*/ 1 h 16"/>
                </a:gdLst>
                <a:ahLst/>
                <a:cxnLst>
                  <a:cxn ang="0">
                    <a:pos x="T0" y="T1"/>
                  </a:cxn>
                  <a:cxn ang="0">
                    <a:pos x="T2" y="T3"/>
                  </a:cxn>
                  <a:cxn ang="0">
                    <a:pos x="T4" y="T5"/>
                  </a:cxn>
                  <a:cxn ang="0">
                    <a:pos x="T6" y="T7"/>
                  </a:cxn>
                  <a:cxn ang="0">
                    <a:pos x="T8" y="T9"/>
                  </a:cxn>
                  <a:cxn ang="0">
                    <a:pos x="T10" y="T11"/>
                  </a:cxn>
                </a:cxnLst>
                <a:rect l="0" t="0" r="r" b="b"/>
                <a:pathLst>
                  <a:path w="5" h="16">
                    <a:moveTo>
                      <a:pt x="0" y="1"/>
                    </a:moveTo>
                    <a:cubicBezTo>
                      <a:pt x="0" y="16"/>
                      <a:pt x="0" y="16"/>
                      <a:pt x="0" y="16"/>
                    </a:cubicBezTo>
                    <a:cubicBezTo>
                      <a:pt x="5" y="16"/>
                      <a:pt x="5" y="16"/>
                      <a:pt x="5" y="16"/>
                    </a:cubicBezTo>
                    <a:cubicBezTo>
                      <a:pt x="5" y="0"/>
                      <a:pt x="5" y="0"/>
                      <a:pt x="5" y="0"/>
                    </a:cubicBezTo>
                    <a:cubicBezTo>
                      <a:pt x="4" y="0"/>
                      <a:pt x="4" y="0"/>
                      <a:pt x="4"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8" name="Freeform 30"/>
              <p:cNvSpPr/>
              <p:nvPr/>
            </p:nvSpPr>
            <p:spPr bwMode="auto">
              <a:xfrm>
                <a:off x="3034" y="517"/>
                <a:ext cx="32" cy="120"/>
              </a:xfrm>
              <a:custGeom>
                <a:avLst/>
                <a:gdLst>
                  <a:gd name="T0" fmla="*/ 0 w 5"/>
                  <a:gd name="T1" fmla="*/ 19 h 19"/>
                  <a:gd name="T2" fmla="*/ 5 w 5"/>
                  <a:gd name="T3" fmla="*/ 19 h 19"/>
                  <a:gd name="T4" fmla="*/ 5 w 5"/>
                  <a:gd name="T5" fmla="*/ 0 h 19"/>
                  <a:gd name="T6" fmla="*/ 0 w 5"/>
                  <a:gd name="T7" fmla="*/ 2 h 19"/>
                  <a:gd name="T8" fmla="*/ 0 w 5"/>
                  <a:gd name="T9" fmla="*/ 19 h 19"/>
                </a:gdLst>
                <a:ahLst/>
                <a:cxnLst>
                  <a:cxn ang="0">
                    <a:pos x="T0" y="T1"/>
                  </a:cxn>
                  <a:cxn ang="0">
                    <a:pos x="T2" y="T3"/>
                  </a:cxn>
                  <a:cxn ang="0">
                    <a:pos x="T4" y="T5"/>
                  </a:cxn>
                  <a:cxn ang="0">
                    <a:pos x="T6" y="T7"/>
                  </a:cxn>
                  <a:cxn ang="0">
                    <a:pos x="T8" y="T9"/>
                  </a:cxn>
                </a:cxnLst>
                <a:rect l="0" t="0" r="r" b="b"/>
                <a:pathLst>
                  <a:path w="5" h="19">
                    <a:moveTo>
                      <a:pt x="0" y="19"/>
                    </a:moveTo>
                    <a:cubicBezTo>
                      <a:pt x="5" y="19"/>
                      <a:pt x="5" y="19"/>
                      <a:pt x="5" y="19"/>
                    </a:cubicBezTo>
                    <a:cubicBezTo>
                      <a:pt x="5" y="0"/>
                      <a:pt x="5" y="0"/>
                      <a:pt x="5" y="0"/>
                    </a:cubicBezTo>
                    <a:cubicBezTo>
                      <a:pt x="3" y="1"/>
                      <a:pt x="2" y="2"/>
                      <a:pt x="0" y="2"/>
                    </a:cubicBez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9" name="Freeform 31"/>
              <p:cNvSpPr/>
              <p:nvPr/>
            </p:nvSpPr>
            <p:spPr bwMode="auto">
              <a:xfrm>
                <a:off x="3072" y="498"/>
                <a:ext cx="32" cy="139"/>
              </a:xfrm>
              <a:custGeom>
                <a:avLst/>
                <a:gdLst>
                  <a:gd name="T0" fmla="*/ 0 w 5"/>
                  <a:gd name="T1" fmla="*/ 22 h 22"/>
                  <a:gd name="T2" fmla="*/ 5 w 5"/>
                  <a:gd name="T3" fmla="*/ 22 h 22"/>
                  <a:gd name="T4" fmla="*/ 5 w 5"/>
                  <a:gd name="T5" fmla="*/ 0 h 22"/>
                  <a:gd name="T6" fmla="*/ 0 w 5"/>
                  <a:gd name="T7" fmla="*/ 3 h 22"/>
                  <a:gd name="T8" fmla="*/ 0 w 5"/>
                  <a:gd name="T9" fmla="*/ 22 h 22"/>
                </a:gdLst>
                <a:ahLst/>
                <a:cxnLst>
                  <a:cxn ang="0">
                    <a:pos x="T0" y="T1"/>
                  </a:cxn>
                  <a:cxn ang="0">
                    <a:pos x="T2" y="T3"/>
                  </a:cxn>
                  <a:cxn ang="0">
                    <a:pos x="T4" y="T5"/>
                  </a:cxn>
                  <a:cxn ang="0">
                    <a:pos x="T6" y="T7"/>
                  </a:cxn>
                  <a:cxn ang="0">
                    <a:pos x="T8" y="T9"/>
                  </a:cxn>
                </a:cxnLst>
                <a:rect l="0" t="0" r="r" b="b"/>
                <a:pathLst>
                  <a:path w="5" h="22">
                    <a:moveTo>
                      <a:pt x="0" y="22"/>
                    </a:moveTo>
                    <a:cubicBezTo>
                      <a:pt x="5" y="22"/>
                      <a:pt x="5" y="22"/>
                      <a:pt x="5" y="22"/>
                    </a:cubicBezTo>
                    <a:cubicBezTo>
                      <a:pt x="5" y="0"/>
                      <a:pt x="5" y="0"/>
                      <a:pt x="5" y="0"/>
                    </a:cubicBezTo>
                    <a:cubicBezTo>
                      <a:pt x="3" y="1"/>
                      <a:pt x="2" y="2"/>
                      <a:pt x="0" y="3"/>
                    </a:cubicBez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0" name="Freeform 32"/>
              <p:cNvSpPr/>
              <p:nvPr/>
            </p:nvSpPr>
            <p:spPr bwMode="auto">
              <a:xfrm>
                <a:off x="3110" y="467"/>
                <a:ext cx="32" cy="170"/>
              </a:xfrm>
              <a:custGeom>
                <a:avLst/>
                <a:gdLst>
                  <a:gd name="T0" fmla="*/ 0 w 5"/>
                  <a:gd name="T1" fmla="*/ 4 h 27"/>
                  <a:gd name="T2" fmla="*/ 0 w 5"/>
                  <a:gd name="T3" fmla="*/ 27 h 27"/>
                  <a:gd name="T4" fmla="*/ 5 w 5"/>
                  <a:gd name="T5" fmla="*/ 27 h 27"/>
                  <a:gd name="T6" fmla="*/ 5 w 5"/>
                  <a:gd name="T7" fmla="*/ 0 h 27"/>
                  <a:gd name="T8" fmla="*/ 0 w 5"/>
                  <a:gd name="T9" fmla="*/ 4 h 27"/>
                </a:gdLst>
                <a:ahLst/>
                <a:cxnLst>
                  <a:cxn ang="0">
                    <a:pos x="T0" y="T1"/>
                  </a:cxn>
                  <a:cxn ang="0">
                    <a:pos x="T2" y="T3"/>
                  </a:cxn>
                  <a:cxn ang="0">
                    <a:pos x="T4" y="T5"/>
                  </a:cxn>
                  <a:cxn ang="0">
                    <a:pos x="T6" y="T7"/>
                  </a:cxn>
                  <a:cxn ang="0">
                    <a:pos x="T8" y="T9"/>
                  </a:cxn>
                </a:cxnLst>
                <a:rect l="0" t="0" r="r" b="b"/>
                <a:pathLst>
                  <a:path w="5" h="27">
                    <a:moveTo>
                      <a:pt x="0" y="4"/>
                    </a:moveTo>
                    <a:cubicBezTo>
                      <a:pt x="0" y="27"/>
                      <a:pt x="0" y="27"/>
                      <a:pt x="0" y="27"/>
                    </a:cubicBezTo>
                    <a:cubicBezTo>
                      <a:pt x="5" y="27"/>
                      <a:pt x="5" y="27"/>
                      <a:pt x="5" y="27"/>
                    </a:cubicBezTo>
                    <a:cubicBezTo>
                      <a:pt x="5" y="0"/>
                      <a:pt x="5" y="0"/>
                      <a:pt x="5" y="0"/>
                    </a:cubicBezTo>
                    <a:cubicBezTo>
                      <a:pt x="4" y="1"/>
                      <a:pt x="2"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1" name="Freeform 33"/>
              <p:cNvSpPr/>
              <p:nvPr/>
            </p:nvSpPr>
            <p:spPr bwMode="auto">
              <a:xfrm>
                <a:off x="2938" y="391"/>
                <a:ext cx="229" cy="151"/>
              </a:xfrm>
              <a:custGeom>
                <a:avLst/>
                <a:gdLst>
                  <a:gd name="T0" fmla="*/ 24 w 36"/>
                  <a:gd name="T1" fmla="*/ 4 h 24"/>
                  <a:gd name="T2" fmla="*/ 28 w 36"/>
                  <a:gd name="T3" fmla="*/ 6 h 24"/>
                  <a:gd name="T4" fmla="*/ 28 w 36"/>
                  <a:gd name="T5" fmla="*/ 7 h 24"/>
                  <a:gd name="T6" fmla="*/ 10 w 36"/>
                  <a:gd name="T7" fmla="*/ 20 h 24"/>
                  <a:gd name="T8" fmla="*/ 0 w 36"/>
                  <a:gd name="T9" fmla="*/ 24 h 24"/>
                  <a:gd name="T10" fmla="*/ 12 w 36"/>
                  <a:gd name="T11" fmla="*/ 21 h 24"/>
                  <a:gd name="T12" fmla="*/ 32 w 36"/>
                  <a:gd name="T13" fmla="*/ 8 h 24"/>
                  <a:gd name="T14" fmla="*/ 32 w 36"/>
                  <a:gd name="T15" fmla="*/ 8 h 24"/>
                  <a:gd name="T16" fmla="*/ 36 w 36"/>
                  <a:gd name="T17" fmla="*/ 9 h 24"/>
                  <a:gd name="T18" fmla="*/ 33 w 36"/>
                  <a:gd name="T19" fmla="*/ 0 h 24"/>
                  <a:gd name="T20" fmla="*/ 24 w 36"/>
                  <a:gd name="T2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4">
                    <a:moveTo>
                      <a:pt x="24" y="4"/>
                    </a:moveTo>
                    <a:cubicBezTo>
                      <a:pt x="28" y="6"/>
                      <a:pt x="28" y="6"/>
                      <a:pt x="28" y="6"/>
                    </a:cubicBezTo>
                    <a:cubicBezTo>
                      <a:pt x="28" y="7"/>
                      <a:pt x="28" y="7"/>
                      <a:pt x="28" y="7"/>
                    </a:cubicBezTo>
                    <a:cubicBezTo>
                      <a:pt x="24" y="12"/>
                      <a:pt x="18" y="17"/>
                      <a:pt x="10" y="20"/>
                    </a:cubicBezTo>
                    <a:cubicBezTo>
                      <a:pt x="6" y="22"/>
                      <a:pt x="3" y="23"/>
                      <a:pt x="0" y="24"/>
                    </a:cubicBezTo>
                    <a:cubicBezTo>
                      <a:pt x="3" y="23"/>
                      <a:pt x="8" y="22"/>
                      <a:pt x="12" y="21"/>
                    </a:cubicBezTo>
                    <a:cubicBezTo>
                      <a:pt x="21" y="18"/>
                      <a:pt x="29" y="13"/>
                      <a:pt x="32" y="8"/>
                    </a:cubicBezTo>
                    <a:cubicBezTo>
                      <a:pt x="32" y="8"/>
                      <a:pt x="32" y="8"/>
                      <a:pt x="32" y="8"/>
                    </a:cubicBezTo>
                    <a:cubicBezTo>
                      <a:pt x="36" y="9"/>
                      <a:pt x="36" y="9"/>
                      <a:pt x="36" y="9"/>
                    </a:cubicBezTo>
                    <a:cubicBezTo>
                      <a:pt x="33" y="0"/>
                      <a:pt x="33" y="0"/>
                      <a:pt x="33" y="0"/>
                    </a:cubicBezTo>
                    <a:lnTo>
                      <a:pt x="2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nvGrpSpPr>
            <p:cNvPr id="52" name="Group 36"/>
            <p:cNvGrpSpPr>
              <a:grpSpLocks noChangeAspect="1"/>
            </p:cNvGrpSpPr>
            <p:nvPr/>
          </p:nvGrpSpPr>
          <p:grpSpPr bwMode="auto">
            <a:xfrm>
              <a:off x="9983131" y="2428526"/>
              <a:ext cx="430730" cy="359248"/>
              <a:chOff x="3658" y="1267"/>
              <a:chExt cx="235" cy="196"/>
            </a:xfrm>
            <a:solidFill>
              <a:srgbClr val="0070C0"/>
            </a:solidFill>
          </p:grpSpPr>
          <p:sp>
            <p:nvSpPr>
              <p:cNvPr id="53" name="Freeform 37"/>
              <p:cNvSpPr>
                <a:spLocks noEditPoints="1"/>
              </p:cNvSpPr>
              <p:nvPr/>
            </p:nvSpPr>
            <p:spPr bwMode="auto">
              <a:xfrm>
                <a:off x="3658" y="1267"/>
                <a:ext cx="235" cy="159"/>
              </a:xfrm>
              <a:custGeom>
                <a:avLst/>
                <a:gdLst>
                  <a:gd name="T0" fmla="*/ 43 w 45"/>
                  <a:gd name="T1" fmla="*/ 27 h 30"/>
                  <a:gd name="T2" fmla="*/ 11 w 45"/>
                  <a:gd name="T3" fmla="*/ 27 h 30"/>
                  <a:gd name="T4" fmla="*/ 11 w 45"/>
                  <a:gd name="T5" fmla="*/ 26 h 30"/>
                  <a:gd name="T6" fmla="*/ 11 w 45"/>
                  <a:gd name="T7" fmla="*/ 26 h 30"/>
                  <a:gd name="T8" fmla="*/ 43 w 45"/>
                  <a:gd name="T9" fmla="*/ 21 h 30"/>
                  <a:gd name="T10" fmla="*/ 45 w 45"/>
                  <a:gd name="T11" fmla="*/ 19 h 30"/>
                  <a:gd name="T12" fmla="*/ 45 w 45"/>
                  <a:gd name="T13" fmla="*/ 19 h 30"/>
                  <a:gd name="T14" fmla="*/ 45 w 45"/>
                  <a:gd name="T15" fmla="*/ 19 h 30"/>
                  <a:gd name="T16" fmla="*/ 45 w 45"/>
                  <a:gd name="T17" fmla="*/ 9 h 30"/>
                  <a:gd name="T18" fmla="*/ 45 w 45"/>
                  <a:gd name="T19" fmla="*/ 9 h 30"/>
                  <a:gd name="T20" fmla="*/ 45 w 45"/>
                  <a:gd name="T21" fmla="*/ 9 h 30"/>
                  <a:gd name="T22" fmla="*/ 42 w 45"/>
                  <a:gd name="T23" fmla="*/ 7 h 30"/>
                  <a:gd name="T24" fmla="*/ 11 w 45"/>
                  <a:gd name="T25" fmla="*/ 7 h 30"/>
                  <a:gd name="T26" fmla="*/ 11 w 45"/>
                  <a:gd name="T27" fmla="*/ 7 h 30"/>
                  <a:gd name="T28" fmla="*/ 11 w 45"/>
                  <a:gd name="T29" fmla="*/ 2 h 30"/>
                  <a:gd name="T30" fmla="*/ 10 w 45"/>
                  <a:gd name="T31" fmla="*/ 1 h 30"/>
                  <a:gd name="T32" fmla="*/ 9 w 45"/>
                  <a:gd name="T33" fmla="*/ 0 h 30"/>
                  <a:gd name="T34" fmla="*/ 1 w 45"/>
                  <a:gd name="T35" fmla="*/ 0 h 30"/>
                  <a:gd name="T36" fmla="*/ 0 w 45"/>
                  <a:gd name="T37" fmla="*/ 1 h 30"/>
                  <a:gd name="T38" fmla="*/ 1 w 45"/>
                  <a:gd name="T39" fmla="*/ 3 h 30"/>
                  <a:gd name="T40" fmla="*/ 7 w 45"/>
                  <a:gd name="T41" fmla="*/ 3 h 30"/>
                  <a:gd name="T42" fmla="*/ 7 w 45"/>
                  <a:gd name="T43" fmla="*/ 28 h 30"/>
                  <a:gd name="T44" fmla="*/ 7 w 45"/>
                  <a:gd name="T45" fmla="*/ 28 h 30"/>
                  <a:gd name="T46" fmla="*/ 7 w 45"/>
                  <a:gd name="T47" fmla="*/ 28 h 30"/>
                  <a:gd name="T48" fmla="*/ 8 w 45"/>
                  <a:gd name="T49" fmla="*/ 30 h 30"/>
                  <a:gd name="T50" fmla="*/ 43 w 45"/>
                  <a:gd name="T51" fmla="*/ 30 h 30"/>
                  <a:gd name="T52" fmla="*/ 44 w 45"/>
                  <a:gd name="T53" fmla="*/ 28 h 30"/>
                  <a:gd name="T54" fmla="*/ 43 w 45"/>
                  <a:gd name="T55" fmla="*/ 27 h 30"/>
                  <a:gd name="T56" fmla="*/ 33 w 45"/>
                  <a:gd name="T57" fmla="*/ 10 h 30"/>
                  <a:gd name="T58" fmla="*/ 42 w 45"/>
                  <a:gd name="T59" fmla="*/ 10 h 30"/>
                  <a:gd name="T60" fmla="*/ 42 w 45"/>
                  <a:gd name="T61" fmla="*/ 18 h 30"/>
                  <a:gd name="T62" fmla="*/ 33 w 45"/>
                  <a:gd name="T63" fmla="*/ 20 h 30"/>
                  <a:gd name="T64" fmla="*/ 33 w 45"/>
                  <a:gd name="T65" fmla="*/ 19 h 30"/>
                  <a:gd name="T66" fmla="*/ 33 w 45"/>
                  <a:gd name="T67" fmla="*/ 10 h 30"/>
                  <a:gd name="T68" fmla="*/ 33 w 45"/>
                  <a:gd name="T69" fmla="*/ 10 h 30"/>
                  <a:gd name="T70" fmla="*/ 22 w 45"/>
                  <a:gd name="T71" fmla="*/ 21 h 30"/>
                  <a:gd name="T72" fmla="*/ 22 w 45"/>
                  <a:gd name="T73" fmla="*/ 10 h 30"/>
                  <a:gd name="T74" fmla="*/ 29 w 45"/>
                  <a:gd name="T75" fmla="*/ 10 h 30"/>
                  <a:gd name="T76" fmla="*/ 29 w 45"/>
                  <a:gd name="T77" fmla="*/ 10 h 30"/>
                  <a:gd name="T78" fmla="*/ 29 w 45"/>
                  <a:gd name="T79" fmla="*/ 19 h 30"/>
                  <a:gd name="T80" fmla="*/ 30 w 45"/>
                  <a:gd name="T81" fmla="*/ 20 h 30"/>
                  <a:gd name="T82" fmla="*/ 22 w 45"/>
                  <a:gd name="T83" fmla="*/ 21 h 30"/>
                  <a:gd name="T84" fmla="*/ 22 w 45"/>
                  <a:gd name="T85" fmla="*/ 21 h 30"/>
                  <a:gd name="T86" fmla="*/ 11 w 45"/>
                  <a:gd name="T87" fmla="*/ 10 h 30"/>
                  <a:gd name="T88" fmla="*/ 11 w 45"/>
                  <a:gd name="T89" fmla="*/ 10 h 30"/>
                  <a:gd name="T90" fmla="*/ 19 w 45"/>
                  <a:gd name="T91" fmla="*/ 10 h 30"/>
                  <a:gd name="T92" fmla="*/ 19 w 45"/>
                  <a:gd name="T93" fmla="*/ 21 h 30"/>
                  <a:gd name="T94" fmla="*/ 19 w 45"/>
                  <a:gd name="T95" fmla="*/ 22 h 30"/>
                  <a:gd name="T96" fmla="*/ 11 w 45"/>
                  <a:gd name="T97" fmla="*/ 23 h 30"/>
                  <a:gd name="T98" fmla="*/ 11 w 45"/>
                  <a:gd name="T99" fmla="*/ 23 h 30"/>
                  <a:gd name="T100" fmla="*/ 11 w 45"/>
                  <a:gd name="T101"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 h="30">
                    <a:moveTo>
                      <a:pt x="43" y="27"/>
                    </a:moveTo>
                    <a:cubicBezTo>
                      <a:pt x="11" y="27"/>
                      <a:pt x="11" y="27"/>
                      <a:pt x="11" y="27"/>
                    </a:cubicBezTo>
                    <a:cubicBezTo>
                      <a:pt x="11" y="26"/>
                      <a:pt x="11" y="26"/>
                      <a:pt x="11" y="26"/>
                    </a:cubicBezTo>
                    <a:cubicBezTo>
                      <a:pt x="11" y="26"/>
                      <a:pt x="11" y="26"/>
                      <a:pt x="11" y="26"/>
                    </a:cubicBezTo>
                    <a:cubicBezTo>
                      <a:pt x="43" y="21"/>
                      <a:pt x="43" y="21"/>
                      <a:pt x="43" y="21"/>
                    </a:cubicBezTo>
                    <a:cubicBezTo>
                      <a:pt x="44" y="21"/>
                      <a:pt x="45" y="20"/>
                      <a:pt x="45" y="19"/>
                    </a:cubicBezTo>
                    <a:cubicBezTo>
                      <a:pt x="45" y="19"/>
                      <a:pt x="45" y="19"/>
                      <a:pt x="45" y="19"/>
                    </a:cubicBezTo>
                    <a:cubicBezTo>
                      <a:pt x="45" y="19"/>
                      <a:pt x="45" y="19"/>
                      <a:pt x="45" y="19"/>
                    </a:cubicBezTo>
                    <a:cubicBezTo>
                      <a:pt x="45" y="9"/>
                      <a:pt x="45" y="9"/>
                      <a:pt x="45" y="9"/>
                    </a:cubicBezTo>
                    <a:cubicBezTo>
                      <a:pt x="45" y="9"/>
                      <a:pt x="45" y="9"/>
                      <a:pt x="45" y="9"/>
                    </a:cubicBezTo>
                    <a:cubicBezTo>
                      <a:pt x="45" y="9"/>
                      <a:pt x="45" y="9"/>
                      <a:pt x="45" y="9"/>
                    </a:cubicBezTo>
                    <a:cubicBezTo>
                      <a:pt x="45" y="8"/>
                      <a:pt x="44" y="7"/>
                      <a:pt x="42" y="7"/>
                    </a:cubicBezTo>
                    <a:cubicBezTo>
                      <a:pt x="11" y="7"/>
                      <a:pt x="11" y="7"/>
                      <a:pt x="11" y="7"/>
                    </a:cubicBezTo>
                    <a:cubicBezTo>
                      <a:pt x="11" y="7"/>
                      <a:pt x="11" y="7"/>
                      <a:pt x="11" y="7"/>
                    </a:cubicBezTo>
                    <a:cubicBezTo>
                      <a:pt x="11" y="2"/>
                      <a:pt x="11" y="2"/>
                      <a:pt x="11" y="2"/>
                    </a:cubicBezTo>
                    <a:cubicBezTo>
                      <a:pt x="11" y="1"/>
                      <a:pt x="10" y="1"/>
                      <a:pt x="10" y="1"/>
                    </a:cubicBezTo>
                    <a:cubicBezTo>
                      <a:pt x="10" y="0"/>
                      <a:pt x="10" y="0"/>
                      <a:pt x="9" y="0"/>
                    </a:cubicBezTo>
                    <a:cubicBezTo>
                      <a:pt x="1" y="0"/>
                      <a:pt x="1" y="0"/>
                      <a:pt x="1" y="0"/>
                    </a:cubicBezTo>
                    <a:cubicBezTo>
                      <a:pt x="1" y="0"/>
                      <a:pt x="0" y="0"/>
                      <a:pt x="0" y="1"/>
                    </a:cubicBezTo>
                    <a:cubicBezTo>
                      <a:pt x="0" y="2"/>
                      <a:pt x="1" y="3"/>
                      <a:pt x="1" y="3"/>
                    </a:cubicBezTo>
                    <a:cubicBezTo>
                      <a:pt x="7" y="3"/>
                      <a:pt x="7" y="3"/>
                      <a:pt x="7" y="3"/>
                    </a:cubicBezTo>
                    <a:cubicBezTo>
                      <a:pt x="7" y="28"/>
                      <a:pt x="7" y="28"/>
                      <a:pt x="7" y="28"/>
                    </a:cubicBezTo>
                    <a:cubicBezTo>
                      <a:pt x="7" y="28"/>
                      <a:pt x="7" y="28"/>
                      <a:pt x="7" y="28"/>
                    </a:cubicBezTo>
                    <a:cubicBezTo>
                      <a:pt x="7" y="28"/>
                      <a:pt x="7" y="28"/>
                      <a:pt x="7" y="28"/>
                    </a:cubicBezTo>
                    <a:cubicBezTo>
                      <a:pt x="7" y="29"/>
                      <a:pt x="8" y="30"/>
                      <a:pt x="8" y="30"/>
                    </a:cubicBezTo>
                    <a:cubicBezTo>
                      <a:pt x="43" y="30"/>
                      <a:pt x="43" y="30"/>
                      <a:pt x="43" y="30"/>
                    </a:cubicBezTo>
                    <a:cubicBezTo>
                      <a:pt x="44" y="30"/>
                      <a:pt x="44" y="29"/>
                      <a:pt x="44" y="28"/>
                    </a:cubicBezTo>
                    <a:cubicBezTo>
                      <a:pt x="44" y="28"/>
                      <a:pt x="44" y="27"/>
                      <a:pt x="43" y="27"/>
                    </a:cubicBezTo>
                    <a:close/>
                    <a:moveTo>
                      <a:pt x="33" y="10"/>
                    </a:moveTo>
                    <a:cubicBezTo>
                      <a:pt x="42" y="10"/>
                      <a:pt x="42" y="10"/>
                      <a:pt x="42" y="10"/>
                    </a:cubicBezTo>
                    <a:cubicBezTo>
                      <a:pt x="42" y="18"/>
                      <a:pt x="42" y="18"/>
                      <a:pt x="42" y="18"/>
                    </a:cubicBezTo>
                    <a:cubicBezTo>
                      <a:pt x="33" y="20"/>
                      <a:pt x="33" y="20"/>
                      <a:pt x="33" y="20"/>
                    </a:cubicBezTo>
                    <a:cubicBezTo>
                      <a:pt x="33" y="19"/>
                      <a:pt x="33" y="19"/>
                      <a:pt x="33" y="19"/>
                    </a:cubicBezTo>
                    <a:cubicBezTo>
                      <a:pt x="33" y="10"/>
                      <a:pt x="33" y="10"/>
                      <a:pt x="33" y="10"/>
                    </a:cubicBezTo>
                    <a:cubicBezTo>
                      <a:pt x="33" y="10"/>
                      <a:pt x="33" y="10"/>
                      <a:pt x="33" y="10"/>
                    </a:cubicBezTo>
                    <a:close/>
                    <a:moveTo>
                      <a:pt x="22" y="21"/>
                    </a:moveTo>
                    <a:cubicBezTo>
                      <a:pt x="22" y="10"/>
                      <a:pt x="22" y="10"/>
                      <a:pt x="22" y="10"/>
                    </a:cubicBezTo>
                    <a:cubicBezTo>
                      <a:pt x="29" y="10"/>
                      <a:pt x="29" y="10"/>
                      <a:pt x="29" y="10"/>
                    </a:cubicBezTo>
                    <a:cubicBezTo>
                      <a:pt x="29" y="10"/>
                      <a:pt x="29" y="10"/>
                      <a:pt x="29" y="10"/>
                    </a:cubicBezTo>
                    <a:cubicBezTo>
                      <a:pt x="29" y="19"/>
                      <a:pt x="29" y="19"/>
                      <a:pt x="29" y="19"/>
                    </a:cubicBezTo>
                    <a:cubicBezTo>
                      <a:pt x="29" y="19"/>
                      <a:pt x="30" y="20"/>
                      <a:pt x="30" y="20"/>
                    </a:cubicBezTo>
                    <a:cubicBezTo>
                      <a:pt x="22" y="21"/>
                      <a:pt x="22" y="21"/>
                      <a:pt x="22" y="21"/>
                    </a:cubicBezTo>
                    <a:cubicBezTo>
                      <a:pt x="22" y="21"/>
                      <a:pt x="22" y="21"/>
                      <a:pt x="22" y="21"/>
                    </a:cubicBezTo>
                    <a:close/>
                    <a:moveTo>
                      <a:pt x="11" y="10"/>
                    </a:moveTo>
                    <a:cubicBezTo>
                      <a:pt x="11" y="10"/>
                      <a:pt x="11" y="10"/>
                      <a:pt x="11" y="10"/>
                    </a:cubicBezTo>
                    <a:cubicBezTo>
                      <a:pt x="19" y="10"/>
                      <a:pt x="19" y="10"/>
                      <a:pt x="19" y="10"/>
                    </a:cubicBezTo>
                    <a:cubicBezTo>
                      <a:pt x="19" y="21"/>
                      <a:pt x="19" y="21"/>
                      <a:pt x="19" y="21"/>
                    </a:cubicBezTo>
                    <a:cubicBezTo>
                      <a:pt x="19" y="21"/>
                      <a:pt x="19" y="22"/>
                      <a:pt x="19" y="22"/>
                    </a:cubicBezTo>
                    <a:cubicBezTo>
                      <a:pt x="11" y="23"/>
                      <a:pt x="11" y="23"/>
                      <a:pt x="11" y="23"/>
                    </a:cubicBezTo>
                    <a:cubicBezTo>
                      <a:pt x="11" y="23"/>
                      <a:pt x="11" y="23"/>
                      <a:pt x="11" y="23"/>
                    </a:cubicBezTo>
                    <a:lnTo>
                      <a:pt x="1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4" name="Oval 38"/>
              <p:cNvSpPr>
                <a:spLocks noChangeArrowheads="1"/>
              </p:cNvSpPr>
              <p:nvPr/>
            </p:nvSpPr>
            <p:spPr bwMode="auto">
              <a:xfrm>
                <a:off x="3846" y="1431"/>
                <a:ext cx="31" cy="3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5" name="Oval 39"/>
              <p:cNvSpPr>
                <a:spLocks noChangeArrowheads="1"/>
              </p:cNvSpPr>
              <p:nvPr/>
            </p:nvSpPr>
            <p:spPr bwMode="auto">
              <a:xfrm>
                <a:off x="3731" y="1431"/>
                <a:ext cx="31" cy="3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nvGrpSpPr>
            <p:cNvPr id="56" name="Group 42"/>
            <p:cNvGrpSpPr>
              <a:grpSpLocks noChangeAspect="1"/>
            </p:cNvGrpSpPr>
            <p:nvPr/>
          </p:nvGrpSpPr>
          <p:grpSpPr bwMode="auto">
            <a:xfrm>
              <a:off x="9768202" y="4926962"/>
              <a:ext cx="383076" cy="395905"/>
              <a:chOff x="3542" y="2213"/>
              <a:chExt cx="209" cy="216"/>
            </a:xfrm>
            <a:solidFill>
              <a:srgbClr val="F35234"/>
            </a:solidFill>
          </p:grpSpPr>
          <p:sp>
            <p:nvSpPr>
              <p:cNvPr id="57" name="Freeform 43"/>
              <p:cNvSpPr/>
              <p:nvPr/>
            </p:nvSpPr>
            <p:spPr bwMode="auto">
              <a:xfrm>
                <a:off x="3570" y="2366"/>
                <a:ext cx="153" cy="29"/>
              </a:xfrm>
              <a:custGeom>
                <a:avLst/>
                <a:gdLst>
                  <a:gd name="T0" fmla="*/ 0 w 27"/>
                  <a:gd name="T1" fmla="*/ 5 h 5"/>
                  <a:gd name="T2" fmla="*/ 14 w 27"/>
                  <a:gd name="T3" fmla="*/ 0 h 5"/>
                  <a:gd name="T4" fmla="*/ 27 w 27"/>
                  <a:gd name="T5" fmla="*/ 5 h 5"/>
                </a:gdLst>
                <a:ahLst/>
                <a:cxnLst>
                  <a:cxn ang="0">
                    <a:pos x="T0" y="T1"/>
                  </a:cxn>
                  <a:cxn ang="0">
                    <a:pos x="T2" y="T3"/>
                  </a:cxn>
                  <a:cxn ang="0">
                    <a:pos x="T4" y="T5"/>
                  </a:cxn>
                </a:cxnLst>
                <a:rect l="0" t="0" r="r" b="b"/>
                <a:pathLst>
                  <a:path w="27" h="5">
                    <a:moveTo>
                      <a:pt x="0" y="5"/>
                    </a:moveTo>
                    <a:cubicBezTo>
                      <a:pt x="0" y="5"/>
                      <a:pt x="4" y="0"/>
                      <a:pt x="14" y="0"/>
                    </a:cubicBezTo>
                    <a:cubicBezTo>
                      <a:pt x="25" y="0"/>
                      <a:pt x="27" y="5"/>
                      <a:pt x="27" y="5"/>
                    </a:cubicBezTo>
                  </a:path>
                </a:pathLst>
              </a:cu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8" name="Freeform 44"/>
              <p:cNvSpPr/>
              <p:nvPr/>
            </p:nvSpPr>
            <p:spPr bwMode="auto">
              <a:xfrm>
                <a:off x="3570" y="2247"/>
                <a:ext cx="153" cy="34"/>
              </a:xfrm>
              <a:custGeom>
                <a:avLst/>
                <a:gdLst>
                  <a:gd name="T0" fmla="*/ 0 w 27"/>
                  <a:gd name="T1" fmla="*/ 0 h 6"/>
                  <a:gd name="T2" fmla="*/ 14 w 27"/>
                  <a:gd name="T3" fmla="*/ 6 h 6"/>
                  <a:gd name="T4" fmla="*/ 27 w 27"/>
                  <a:gd name="T5" fmla="*/ 0 h 6"/>
                </a:gdLst>
                <a:ahLst/>
                <a:cxnLst>
                  <a:cxn ang="0">
                    <a:pos x="T0" y="T1"/>
                  </a:cxn>
                  <a:cxn ang="0">
                    <a:pos x="T2" y="T3"/>
                  </a:cxn>
                  <a:cxn ang="0">
                    <a:pos x="T4" y="T5"/>
                  </a:cxn>
                </a:cxnLst>
                <a:rect l="0" t="0" r="r" b="b"/>
                <a:pathLst>
                  <a:path w="27" h="6">
                    <a:moveTo>
                      <a:pt x="0" y="0"/>
                    </a:moveTo>
                    <a:cubicBezTo>
                      <a:pt x="0" y="0"/>
                      <a:pt x="4" y="6"/>
                      <a:pt x="14" y="6"/>
                    </a:cubicBezTo>
                    <a:cubicBezTo>
                      <a:pt x="25" y="6"/>
                      <a:pt x="27" y="0"/>
                      <a:pt x="27" y="0"/>
                    </a:cubicBezTo>
                  </a:path>
                </a:pathLst>
              </a:cu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9" name="Line 45"/>
              <p:cNvSpPr>
                <a:spLocks noChangeShapeType="1"/>
              </p:cNvSpPr>
              <p:nvPr/>
            </p:nvSpPr>
            <p:spPr bwMode="auto">
              <a:xfrm>
                <a:off x="3542" y="2321"/>
                <a:ext cx="209" cy="0"/>
              </a:xfrm>
              <a:prstGeom prst="line">
                <a:avLst/>
              </a:pr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60" name="Line 46"/>
              <p:cNvSpPr>
                <a:spLocks noChangeShapeType="1"/>
              </p:cNvSpPr>
              <p:nvPr/>
            </p:nvSpPr>
            <p:spPr bwMode="auto">
              <a:xfrm>
                <a:off x="3649" y="2213"/>
                <a:ext cx="0" cy="216"/>
              </a:xfrm>
              <a:prstGeom prst="line">
                <a:avLst/>
              </a:pr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61" name="Freeform 47"/>
              <p:cNvSpPr/>
              <p:nvPr/>
            </p:nvSpPr>
            <p:spPr bwMode="auto">
              <a:xfrm>
                <a:off x="3542" y="2213"/>
                <a:ext cx="107" cy="216"/>
              </a:xfrm>
              <a:custGeom>
                <a:avLst/>
                <a:gdLst>
                  <a:gd name="T0" fmla="*/ 19 w 19"/>
                  <a:gd name="T1" fmla="*/ 0 h 38"/>
                  <a:gd name="T2" fmla="*/ 19 w 19"/>
                  <a:gd name="T3" fmla="*/ 38 h 38"/>
                </a:gdLst>
                <a:ahLst/>
                <a:cxnLst>
                  <a:cxn ang="0">
                    <a:pos x="T0" y="T1"/>
                  </a:cxn>
                  <a:cxn ang="0">
                    <a:pos x="T2" y="T3"/>
                  </a:cxn>
                </a:cxnLst>
                <a:rect l="0" t="0" r="r" b="b"/>
                <a:pathLst>
                  <a:path w="19" h="38">
                    <a:moveTo>
                      <a:pt x="19" y="0"/>
                    </a:moveTo>
                    <a:cubicBezTo>
                      <a:pt x="0" y="17"/>
                      <a:pt x="11" y="30"/>
                      <a:pt x="19" y="38"/>
                    </a:cubicBezTo>
                  </a:path>
                </a:pathLst>
              </a:cu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62" name="Freeform 48"/>
              <p:cNvSpPr/>
              <p:nvPr/>
            </p:nvSpPr>
            <p:spPr bwMode="auto">
              <a:xfrm>
                <a:off x="3649" y="2213"/>
                <a:ext cx="102" cy="216"/>
              </a:xfrm>
              <a:custGeom>
                <a:avLst/>
                <a:gdLst>
                  <a:gd name="T0" fmla="*/ 0 w 18"/>
                  <a:gd name="T1" fmla="*/ 0 h 38"/>
                  <a:gd name="T2" fmla="*/ 0 w 18"/>
                  <a:gd name="T3" fmla="*/ 38 h 38"/>
                </a:gdLst>
                <a:ahLst/>
                <a:cxnLst>
                  <a:cxn ang="0">
                    <a:pos x="T0" y="T1"/>
                  </a:cxn>
                  <a:cxn ang="0">
                    <a:pos x="T2" y="T3"/>
                  </a:cxn>
                </a:cxnLst>
                <a:rect l="0" t="0" r="r" b="b"/>
                <a:pathLst>
                  <a:path w="18" h="38">
                    <a:moveTo>
                      <a:pt x="0" y="0"/>
                    </a:moveTo>
                    <a:cubicBezTo>
                      <a:pt x="18" y="17"/>
                      <a:pt x="8" y="30"/>
                      <a:pt x="0" y="38"/>
                    </a:cubicBezTo>
                  </a:path>
                </a:pathLst>
              </a:cu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63" name="Oval 49"/>
              <p:cNvSpPr>
                <a:spLocks noChangeArrowheads="1"/>
              </p:cNvSpPr>
              <p:nvPr/>
            </p:nvSpPr>
            <p:spPr bwMode="auto">
              <a:xfrm>
                <a:off x="3542" y="2213"/>
                <a:ext cx="209" cy="216"/>
              </a:xfrm>
              <a:prstGeom prst="ellipse">
                <a:avLst/>
              </a:prstGeom>
              <a:grpFill/>
              <a:ln w="17463" cap="flat">
                <a:solidFill>
                  <a:srgbClr val="41AA80"/>
                </a:solidFill>
                <a:prstDash val="solid"/>
                <a:miter lim="800000"/>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sp>
          <p:nvSpPr>
            <p:cNvPr id="64" name="矩形 63"/>
            <p:cNvSpPr/>
            <p:nvPr/>
          </p:nvSpPr>
          <p:spPr>
            <a:xfrm>
              <a:off x="8291197" y="1786799"/>
              <a:ext cx="1348298" cy="31115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sp>
          <p:nvSpPr>
            <p:cNvPr id="65" name="矩形 64"/>
            <p:cNvSpPr/>
            <p:nvPr/>
          </p:nvSpPr>
          <p:spPr>
            <a:xfrm>
              <a:off x="9431405" y="2966597"/>
              <a:ext cx="1348298" cy="31115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sp>
          <p:nvSpPr>
            <p:cNvPr id="66" name="矩形 65"/>
            <p:cNvSpPr/>
            <p:nvPr/>
          </p:nvSpPr>
          <p:spPr>
            <a:xfrm>
              <a:off x="9146353" y="4051378"/>
              <a:ext cx="1348298" cy="31115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67" name="椭圆 66"/>
          <p:cNvSpPr/>
          <p:nvPr/>
        </p:nvSpPr>
        <p:spPr>
          <a:xfrm>
            <a:off x="966308" y="1884612"/>
            <a:ext cx="407325" cy="407325"/>
          </a:xfrm>
          <a:prstGeom prst="ellipse">
            <a:avLst/>
          </a:prstGeom>
          <a:solidFill>
            <a:srgbClr val="318AC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68" name="dollar-bag_17794"/>
          <p:cNvSpPr/>
          <p:nvPr/>
        </p:nvSpPr>
        <p:spPr>
          <a:xfrm>
            <a:off x="1099365" y="1997089"/>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nvGrpSpPr>
          <p:cNvPr id="69" name="组合 68"/>
          <p:cNvGrpSpPr/>
          <p:nvPr/>
        </p:nvGrpSpPr>
        <p:grpSpPr>
          <a:xfrm>
            <a:off x="1375225" y="1634115"/>
            <a:ext cx="2006849" cy="3221877"/>
            <a:chOff x="1375224" y="2239000"/>
            <a:chExt cx="2006849" cy="3221877"/>
          </a:xfrm>
        </p:grpSpPr>
        <p:sp>
          <p:nvSpPr>
            <p:cNvPr id="70" name="文本框 69"/>
            <p:cNvSpPr txBox="1"/>
            <p:nvPr/>
          </p:nvSpPr>
          <p:spPr>
            <a:xfrm>
              <a:off x="1375224" y="3211707"/>
              <a:ext cx="1929950" cy="2249170"/>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堆是一种特殊的完全二叉树数据结构，每个节点的值都大于等于其子节点的值（最大堆）或小于等于其子节点的值（最小堆）。通常用数组实现，确保了高效的插入和删除操作，常用于实现优先队列和堆排序算法。</a:t>
              </a:r>
            </a:p>
          </p:txBody>
        </p:sp>
        <p:sp>
          <p:nvSpPr>
            <p:cNvPr id="71" name="文本框 70"/>
            <p:cNvSpPr txBox="1"/>
            <p:nvPr/>
          </p:nvSpPr>
          <p:spPr>
            <a:xfrm>
              <a:off x="1375225" y="2489496"/>
              <a:ext cx="2006848" cy="423545"/>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堆的定义</a:t>
              </a:r>
            </a:p>
          </p:txBody>
        </p:sp>
        <p:sp>
          <p:nvSpPr>
            <p:cNvPr id="72" name="文本框 71"/>
            <p:cNvSpPr txBox="1"/>
            <p:nvPr/>
          </p:nvSpPr>
          <p:spPr>
            <a:xfrm>
              <a:off x="1375225" y="2239000"/>
              <a:ext cx="2006848" cy="313932"/>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ENTER THE TITLE</a:t>
              </a:r>
            </a:p>
          </p:txBody>
        </p:sp>
        <p:sp>
          <p:nvSpPr>
            <p:cNvPr id="73" name="矩形: 圆角 72"/>
            <p:cNvSpPr/>
            <p:nvPr/>
          </p:nvSpPr>
          <p:spPr>
            <a:xfrm>
              <a:off x="1477525" y="3042630"/>
              <a:ext cx="540000" cy="45719"/>
            </a:xfrm>
            <a:prstGeom prst="roundRect">
              <a:avLst>
                <a:gd name="adj" fmla="val 50000"/>
              </a:avLst>
            </a:prstGeom>
            <a:solidFill>
              <a:srgbClr val="318AC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sp>
        <p:nvSpPr>
          <p:cNvPr id="74" name="椭圆 73"/>
          <p:cNvSpPr/>
          <p:nvPr/>
        </p:nvSpPr>
        <p:spPr>
          <a:xfrm>
            <a:off x="966308" y="4827619"/>
            <a:ext cx="407325" cy="407325"/>
          </a:xfrm>
          <a:prstGeom prst="ellipse">
            <a:avLst/>
          </a:pr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75" name="dollar-bag_17794"/>
          <p:cNvSpPr/>
          <p:nvPr/>
        </p:nvSpPr>
        <p:spPr>
          <a:xfrm>
            <a:off x="1099365" y="4940096"/>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76" name="文本框 75"/>
          <p:cNvSpPr txBox="1"/>
          <p:nvPr/>
        </p:nvSpPr>
        <p:spPr>
          <a:xfrm>
            <a:off x="2203513" y="5207740"/>
            <a:ext cx="2673475" cy="330835"/>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通常使用数组实现</a:t>
            </a:r>
          </a:p>
        </p:txBody>
      </p:sp>
      <p:sp>
        <p:nvSpPr>
          <p:cNvPr id="77" name="文本框 76"/>
          <p:cNvSpPr txBox="1"/>
          <p:nvPr/>
        </p:nvSpPr>
        <p:spPr>
          <a:xfrm>
            <a:off x="1375225" y="4853242"/>
            <a:ext cx="2006848" cy="423545"/>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堆的表示</a:t>
            </a:r>
          </a:p>
        </p:txBody>
      </p:sp>
      <p:sp>
        <p:nvSpPr>
          <p:cNvPr id="79" name="矩形: 圆角 78"/>
          <p:cNvSpPr/>
          <p:nvPr/>
        </p:nvSpPr>
        <p:spPr>
          <a:xfrm>
            <a:off x="1477525" y="5406378"/>
            <a:ext cx="540000" cy="45719"/>
          </a:xfrm>
          <a:prstGeom prst="roundRect">
            <a:avLst>
              <a:gd name="adj" fmla="val 50000"/>
            </a:avLst>
          </a:pr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80" name="椭圆 79"/>
          <p:cNvSpPr/>
          <p:nvPr/>
        </p:nvSpPr>
        <p:spPr>
          <a:xfrm>
            <a:off x="3776207" y="1884612"/>
            <a:ext cx="407325" cy="407325"/>
          </a:xfrm>
          <a:prstGeom prst="ellipse">
            <a:avLst/>
          </a:prstGeom>
          <a:solidFill>
            <a:srgbClr val="318AC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81" name="dollar-bag_17794"/>
          <p:cNvSpPr/>
          <p:nvPr/>
        </p:nvSpPr>
        <p:spPr>
          <a:xfrm>
            <a:off x="3909263" y="1997089"/>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nvGrpSpPr>
          <p:cNvPr id="82" name="组合 81"/>
          <p:cNvGrpSpPr/>
          <p:nvPr/>
        </p:nvGrpSpPr>
        <p:grpSpPr>
          <a:xfrm>
            <a:off x="4185124" y="1634115"/>
            <a:ext cx="2006849" cy="1543572"/>
            <a:chOff x="1375224" y="2239000"/>
            <a:chExt cx="2006849" cy="1543572"/>
          </a:xfrm>
        </p:grpSpPr>
        <p:sp>
          <p:nvSpPr>
            <p:cNvPr id="83" name="文本框 82"/>
            <p:cNvSpPr txBox="1"/>
            <p:nvPr/>
          </p:nvSpPr>
          <p:spPr>
            <a:xfrm>
              <a:off x="1375224" y="3211707"/>
              <a:ext cx="1929950" cy="570865"/>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大顶堆（最大堆）</a:t>
              </a:r>
            </a:p>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小顶堆（最小堆）</a:t>
              </a:r>
            </a:p>
          </p:txBody>
        </p:sp>
        <p:sp>
          <p:nvSpPr>
            <p:cNvPr id="84" name="文本框 83"/>
            <p:cNvSpPr txBox="1"/>
            <p:nvPr/>
          </p:nvSpPr>
          <p:spPr>
            <a:xfrm>
              <a:off x="1375225" y="2489496"/>
              <a:ext cx="2006848" cy="423545"/>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两种类型</a:t>
              </a:r>
            </a:p>
          </p:txBody>
        </p:sp>
        <p:sp>
          <p:nvSpPr>
            <p:cNvPr id="85" name="文本框 84"/>
            <p:cNvSpPr txBox="1"/>
            <p:nvPr/>
          </p:nvSpPr>
          <p:spPr>
            <a:xfrm>
              <a:off x="1375225" y="2239000"/>
              <a:ext cx="2006848" cy="313932"/>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ENTER THE TITLE</a:t>
              </a:r>
            </a:p>
          </p:txBody>
        </p:sp>
        <p:sp>
          <p:nvSpPr>
            <p:cNvPr id="86" name="矩形: 圆角 85"/>
            <p:cNvSpPr/>
            <p:nvPr/>
          </p:nvSpPr>
          <p:spPr>
            <a:xfrm>
              <a:off x="1477525" y="3042630"/>
              <a:ext cx="540000" cy="45719"/>
            </a:xfrm>
            <a:prstGeom prst="roundRect">
              <a:avLst>
                <a:gd name="adj" fmla="val 50000"/>
              </a:avLst>
            </a:prstGeom>
            <a:solidFill>
              <a:srgbClr val="318ACA"/>
            </a:solidFill>
            <a:ln w="1270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amond(out)">
                                      <p:cBhvr>
                                        <p:cTn id="7" dur="1250"/>
                                        <p:tgtEl>
                                          <p:spTgt spid="88"/>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par>
                          <p:cTn id="11" fill="hold">
                            <p:stCondLst>
                              <p:cond delay="1500"/>
                            </p:stCondLst>
                            <p:childTnLst>
                              <p:par>
                                <p:cTn id="12" presetID="22" presetClass="entr" presetSubtype="1"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500"/>
                                        <p:tgtEl>
                                          <p:spTgt spid="69"/>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up)">
                                      <p:cBhvr>
                                        <p:cTn id="21" dur="500"/>
                                        <p:tgtEl>
                                          <p:spTgt spid="82"/>
                                        </p:tgtEl>
                                      </p:cBhvr>
                                    </p:animEffect>
                                  </p:childTnLst>
                                </p:cTn>
                              </p:par>
                            </p:childTnLst>
                          </p:cTn>
                        </p:par>
                        <p:par>
                          <p:cTn id="22" fill="hold">
                            <p:stCondLst>
                              <p:cond delay="2500"/>
                            </p:stCondLst>
                            <p:childTnLst>
                              <p:par>
                                <p:cTn id="23" presetID="1" presetClass="entr" presetSubtype="0" fill="hold" grpId="0" nodeType="after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76">
                                            <p:txEl>
                                              <p:pRg st="0" end="0"/>
                                            </p:txEl>
                                          </p:spTgt>
                                        </p:tgtEl>
                                        <p:attrNameLst>
                                          <p:attrName>style.visibility</p:attrName>
                                        </p:attrNameLst>
                                      </p:cBhvr>
                                      <p:to>
                                        <p:strVal val="visible"/>
                                      </p:to>
                                    </p:set>
                                    <p:animEffect transition="in" filter="wipe(left)">
                                      <p:cBhvr>
                                        <p:cTn id="34"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77" grpId="0"/>
      <p:bldP spid="79" grpId="0" animBg="1"/>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l="-1000" r="-1000"/>
          </a:stretch>
        </a:blipFill>
        <a:effectLst/>
      </p:bgPr>
    </p:bg>
    <p:spTree>
      <p:nvGrpSpPr>
        <p:cNvPr id="1" name=""/>
        <p:cNvGrpSpPr/>
        <p:nvPr/>
      </p:nvGrpSpPr>
      <p:grpSpPr>
        <a:xfrm>
          <a:off x="0" y="0"/>
          <a:ext cx="0" cy="0"/>
          <a:chOff x="0" y="0"/>
          <a:chExt cx="0" cy="0"/>
        </a:xfrm>
      </p:grpSpPr>
      <p:grpSp>
        <p:nvGrpSpPr>
          <p:cNvPr id="6" name="组合 5"/>
          <p:cNvGrpSpPr/>
          <p:nvPr/>
        </p:nvGrpSpPr>
        <p:grpSpPr>
          <a:xfrm>
            <a:off x="6357981" y="1619635"/>
            <a:ext cx="5070575" cy="5764145"/>
            <a:chOff x="2552512" y="1388970"/>
            <a:chExt cx="4263353" cy="4846510"/>
          </a:xfrm>
        </p:grpSpPr>
        <p:grpSp>
          <p:nvGrpSpPr>
            <p:cNvPr id="7" name="组合 6"/>
            <p:cNvGrpSpPr/>
            <p:nvPr/>
          </p:nvGrpSpPr>
          <p:grpSpPr>
            <a:xfrm>
              <a:off x="2552512" y="3476667"/>
              <a:ext cx="2375745" cy="2744299"/>
              <a:chOff x="2179014" y="3756498"/>
              <a:chExt cx="1609555" cy="1859248"/>
            </a:xfrm>
          </p:grpSpPr>
          <p:sp>
            <p:nvSpPr>
              <p:cNvPr id="15" name="任意多边形 24"/>
              <p:cNvSpPr/>
              <p:nvPr/>
            </p:nvSpPr>
            <p:spPr>
              <a:xfrm>
                <a:off x="3031332" y="3756498"/>
                <a:ext cx="757237" cy="1859248"/>
              </a:xfrm>
              <a:custGeom>
                <a:avLst/>
                <a:gdLst>
                  <a:gd name="connsiteX0" fmla="*/ 494907 w 757237"/>
                  <a:gd name="connsiteY0" fmla="*/ 0 h 1859248"/>
                  <a:gd name="connsiteX1" fmla="*/ 729052 w 757237"/>
                  <a:gd name="connsiteY1" fmla="*/ 174785 h 1859248"/>
                  <a:gd name="connsiteX2" fmla="*/ 757237 w 757237"/>
                  <a:gd name="connsiteY2" fmla="*/ 213050 h 1859248"/>
                  <a:gd name="connsiteX3" fmla="*/ 9926 w 757237"/>
                  <a:gd name="connsiteY3" fmla="*/ 1859248 h 1859248"/>
                  <a:gd name="connsiteX4" fmla="*/ 0 w 757237"/>
                  <a:gd name="connsiteY4" fmla="*/ 1363193 h 1859248"/>
                  <a:gd name="connsiteX5" fmla="*/ 685800 w 757237"/>
                  <a:gd name="connsiteY5" fmla="*/ 253526 h 1859248"/>
                  <a:gd name="connsiteX6" fmla="*/ 683420 w 757237"/>
                  <a:gd name="connsiteY6" fmla="*/ 205906 h 1859248"/>
                  <a:gd name="connsiteX7" fmla="*/ 452053 w 757237"/>
                  <a:gd name="connsiteY7" fmla="*/ 11175 h 18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237" h="1859248">
                    <a:moveTo>
                      <a:pt x="494907" y="0"/>
                    </a:moveTo>
                    <a:lnTo>
                      <a:pt x="729052" y="174785"/>
                    </a:lnTo>
                    <a:cubicBezTo>
                      <a:pt x="747180" y="186745"/>
                      <a:pt x="753397" y="201089"/>
                      <a:pt x="757237" y="213050"/>
                    </a:cubicBezTo>
                    <a:cubicBezTo>
                      <a:pt x="755783" y="1022134"/>
                      <a:pt x="620979" y="1421641"/>
                      <a:pt x="9926" y="1859248"/>
                    </a:cubicBezTo>
                    <a:cubicBezTo>
                      <a:pt x="-1187" y="1387760"/>
                      <a:pt x="3638" y="1826868"/>
                      <a:pt x="0" y="1363193"/>
                    </a:cubicBezTo>
                    <a:cubicBezTo>
                      <a:pt x="193211" y="1239244"/>
                      <a:pt x="640160" y="1116331"/>
                      <a:pt x="685800" y="253526"/>
                    </a:cubicBezTo>
                    <a:cubicBezTo>
                      <a:pt x="688576" y="233682"/>
                      <a:pt x="692612" y="217723"/>
                      <a:pt x="683420" y="205906"/>
                    </a:cubicBezTo>
                    <a:cubicBezTo>
                      <a:pt x="604710" y="142583"/>
                      <a:pt x="487898" y="5441"/>
                      <a:pt x="452053" y="11175"/>
                    </a:cubicBezTo>
                    <a:close/>
                  </a:path>
                </a:pathLst>
              </a:cu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6" name="矩形 15"/>
              <p:cNvSpPr/>
              <p:nvPr/>
            </p:nvSpPr>
            <p:spPr>
              <a:xfrm>
                <a:off x="2179014" y="5119058"/>
                <a:ext cx="862637" cy="491848"/>
              </a:xfrm>
              <a:prstGeom prst="rect">
                <a:avLst/>
              </a:prstGeom>
              <a:solidFill>
                <a:srgbClr val="E3310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7" name="任意多边形 15"/>
              <p:cNvSpPr/>
              <p:nvPr/>
            </p:nvSpPr>
            <p:spPr>
              <a:xfrm>
                <a:off x="2179014" y="3767004"/>
                <a:ext cx="1543591" cy="1359199"/>
              </a:xfrm>
              <a:custGeom>
                <a:avLst/>
                <a:gdLst>
                  <a:gd name="connsiteX0" fmla="*/ 1320963 w 1543591"/>
                  <a:gd name="connsiteY0" fmla="*/ 851 h 1352055"/>
                  <a:gd name="connsiteX1" fmla="*/ 1331997 w 1543591"/>
                  <a:gd name="connsiteY1" fmla="*/ 8091 h 1352055"/>
                  <a:gd name="connsiteX2" fmla="*/ 1347931 w 1543591"/>
                  <a:gd name="connsiteY2" fmla="*/ 13763 h 1352055"/>
                  <a:gd name="connsiteX3" fmla="*/ 1529034 w 1543591"/>
                  <a:gd name="connsiteY3" fmla="*/ 183894 h 1352055"/>
                  <a:gd name="connsiteX4" fmla="*/ 1542004 w 1543591"/>
                  <a:gd name="connsiteY4" fmla="*/ 249366 h 1352055"/>
                  <a:gd name="connsiteX5" fmla="*/ 864711 w 1543591"/>
                  <a:gd name="connsiteY5" fmla="*/ 1349908 h 1352055"/>
                  <a:gd name="connsiteX6" fmla="*/ 0 w 1543591"/>
                  <a:gd name="connsiteY6" fmla="*/ 1346348 h 1352055"/>
                  <a:gd name="connsiteX7" fmla="*/ 1028524 w 1543591"/>
                  <a:gd name="connsiteY7" fmla="*/ 202999 h 1352055"/>
                  <a:gd name="connsiteX8" fmla="*/ 1048694 w 1543591"/>
                  <a:gd name="connsiteY8" fmla="*/ 169081 h 1352055"/>
                  <a:gd name="connsiteX9" fmla="*/ 1284962 w 1543591"/>
                  <a:gd name="connsiteY9" fmla="*/ 8327 h 1352055"/>
                  <a:gd name="connsiteX10" fmla="*/ 1320963 w 1543591"/>
                  <a:gd name="connsiteY10" fmla="*/ 851 h 1352055"/>
                  <a:gd name="connsiteX0-1" fmla="*/ 1320963 w 1543591"/>
                  <a:gd name="connsiteY0-2" fmla="*/ 851 h 1357052"/>
                  <a:gd name="connsiteX1-3" fmla="*/ 1331997 w 1543591"/>
                  <a:gd name="connsiteY1-4" fmla="*/ 8091 h 1357052"/>
                  <a:gd name="connsiteX2-5" fmla="*/ 1347931 w 1543591"/>
                  <a:gd name="connsiteY2-6" fmla="*/ 13763 h 1357052"/>
                  <a:gd name="connsiteX3-7" fmla="*/ 1529034 w 1543591"/>
                  <a:gd name="connsiteY3-8" fmla="*/ 183894 h 1357052"/>
                  <a:gd name="connsiteX4-9" fmla="*/ 1542004 w 1543591"/>
                  <a:gd name="connsiteY4-10" fmla="*/ 249366 h 1357052"/>
                  <a:gd name="connsiteX5-11" fmla="*/ 859949 w 1543591"/>
                  <a:gd name="connsiteY5-12" fmla="*/ 1357052 h 1357052"/>
                  <a:gd name="connsiteX6-13" fmla="*/ 0 w 1543591"/>
                  <a:gd name="connsiteY6-14" fmla="*/ 1346348 h 1357052"/>
                  <a:gd name="connsiteX7-15" fmla="*/ 1028524 w 1543591"/>
                  <a:gd name="connsiteY7-16" fmla="*/ 202999 h 1357052"/>
                  <a:gd name="connsiteX8-17" fmla="*/ 1048694 w 1543591"/>
                  <a:gd name="connsiteY8-18" fmla="*/ 169081 h 1357052"/>
                  <a:gd name="connsiteX9-19" fmla="*/ 1284962 w 1543591"/>
                  <a:gd name="connsiteY9-20" fmla="*/ 8327 h 1357052"/>
                  <a:gd name="connsiteX10-21" fmla="*/ 1320963 w 1543591"/>
                  <a:gd name="connsiteY10-22" fmla="*/ 851 h 1357052"/>
                  <a:gd name="connsiteX0-23" fmla="*/ 1320963 w 1543591"/>
                  <a:gd name="connsiteY0-24" fmla="*/ 851 h 1359199"/>
                  <a:gd name="connsiteX1-25" fmla="*/ 1331997 w 1543591"/>
                  <a:gd name="connsiteY1-26" fmla="*/ 8091 h 1359199"/>
                  <a:gd name="connsiteX2-27" fmla="*/ 1347931 w 1543591"/>
                  <a:gd name="connsiteY2-28" fmla="*/ 13763 h 1359199"/>
                  <a:gd name="connsiteX3-29" fmla="*/ 1529034 w 1543591"/>
                  <a:gd name="connsiteY3-30" fmla="*/ 183894 h 1359199"/>
                  <a:gd name="connsiteX4-31" fmla="*/ 1542004 w 1543591"/>
                  <a:gd name="connsiteY4-32" fmla="*/ 249366 h 1359199"/>
                  <a:gd name="connsiteX5-33" fmla="*/ 859949 w 1543591"/>
                  <a:gd name="connsiteY5-34" fmla="*/ 1357052 h 1359199"/>
                  <a:gd name="connsiteX6-35" fmla="*/ 0 w 1543591"/>
                  <a:gd name="connsiteY6-36" fmla="*/ 1353492 h 1359199"/>
                  <a:gd name="connsiteX7-37" fmla="*/ 1028524 w 1543591"/>
                  <a:gd name="connsiteY7-38" fmla="*/ 202999 h 1359199"/>
                  <a:gd name="connsiteX8-39" fmla="*/ 1048694 w 1543591"/>
                  <a:gd name="connsiteY8-40" fmla="*/ 169081 h 1359199"/>
                  <a:gd name="connsiteX9-41" fmla="*/ 1284962 w 1543591"/>
                  <a:gd name="connsiteY9-42" fmla="*/ 8327 h 1359199"/>
                  <a:gd name="connsiteX10-43" fmla="*/ 1320963 w 1543591"/>
                  <a:gd name="connsiteY10-44" fmla="*/ 851 h 1359199"/>
                  <a:gd name="connsiteX0-45" fmla="*/ 1320963 w 1543591"/>
                  <a:gd name="connsiteY0-46" fmla="*/ 851 h 1359199"/>
                  <a:gd name="connsiteX1-47" fmla="*/ 1331997 w 1543591"/>
                  <a:gd name="connsiteY1-48" fmla="*/ 8091 h 1359199"/>
                  <a:gd name="connsiteX2-49" fmla="*/ 1347931 w 1543591"/>
                  <a:gd name="connsiteY2-50" fmla="*/ 13763 h 1359199"/>
                  <a:gd name="connsiteX3-51" fmla="*/ 1529034 w 1543591"/>
                  <a:gd name="connsiteY3-52" fmla="*/ 183894 h 1359199"/>
                  <a:gd name="connsiteX4-53" fmla="*/ 1542004 w 1543591"/>
                  <a:gd name="connsiteY4-54" fmla="*/ 249366 h 1359199"/>
                  <a:gd name="connsiteX5-55" fmla="*/ 859949 w 1543591"/>
                  <a:gd name="connsiteY5-56" fmla="*/ 1357052 h 1359199"/>
                  <a:gd name="connsiteX6-57" fmla="*/ 0 w 1543591"/>
                  <a:gd name="connsiteY6-58" fmla="*/ 1353492 h 1359199"/>
                  <a:gd name="connsiteX7-59" fmla="*/ 1028524 w 1543591"/>
                  <a:gd name="connsiteY7-60" fmla="*/ 202999 h 1359199"/>
                  <a:gd name="connsiteX8-61" fmla="*/ 1048694 w 1543591"/>
                  <a:gd name="connsiteY8-62" fmla="*/ 169081 h 1359199"/>
                  <a:gd name="connsiteX9-63" fmla="*/ 1284962 w 1543591"/>
                  <a:gd name="connsiteY9-64" fmla="*/ 8327 h 1359199"/>
                  <a:gd name="connsiteX10-65" fmla="*/ 1320963 w 1543591"/>
                  <a:gd name="connsiteY10-66" fmla="*/ 851 h 1359199"/>
                  <a:gd name="connsiteX0-67" fmla="*/ 1320963 w 1543591"/>
                  <a:gd name="connsiteY0-68" fmla="*/ 851 h 1359199"/>
                  <a:gd name="connsiteX1-69" fmla="*/ 1331997 w 1543591"/>
                  <a:gd name="connsiteY1-70" fmla="*/ 8091 h 1359199"/>
                  <a:gd name="connsiteX2-71" fmla="*/ 1529034 w 1543591"/>
                  <a:gd name="connsiteY2-72" fmla="*/ 183894 h 1359199"/>
                  <a:gd name="connsiteX3-73" fmla="*/ 1542004 w 1543591"/>
                  <a:gd name="connsiteY3-74" fmla="*/ 249366 h 1359199"/>
                  <a:gd name="connsiteX4-75" fmla="*/ 859949 w 1543591"/>
                  <a:gd name="connsiteY4-76" fmla="*/ 1357052 h 1359199"/>
                  <a:gd name="connsiteX5-77" fmla="*/ 0 w 1543591"/>
                  <a:gd name="connsiteY5-78" fmla="*/ 1353492 h 1359199"/>
                  <a:gd name="connsiteX6-79" fmla="*/ 1028524 w 1543591"/>
                  <a:gd name="connsiteY6-80" fmla="*/ 202999 h 1359199"/>
                  <a:gd name="connsiteX7-81" fmla="*/ 1048694 w 1543591"/>
                  <a:gd name="connsiteY7-82" fmla="*/ 169081 h 1359199"/>
                  <a:gd name="connsiteX8-83" fmla="*/ 1284962 w 1543591"/>
                  <a:gd name="connsiteY8-84" fmla="*/ 8327 h 1359199"/>
                  <a:gd name="connsiteX9-85" fmla="*/ 1320963 w 1543591"/>
                  <a:gd name="connsiteY9-86" fmla="*/ 851 h 1359199"/>
                  <a:gd name="connsiteX0-87" fmla="*/ 1320963 w 1543591"/>
                  <a:gd name="connsiteY0-88" fmla="*/ 851 h 1359199"/>
                  <a:gd name="connsiteX1-89" fmla="*/ 1339141 w 1543591"/>
                  <a:gd name="connsiteY1-90" fmla="*/ 8091 h 1359199"/>
                  <a:gd name="connsiteX2-91" fmla="*/ 1529034 w 1543591"/>
                  <a:gd name="connsiteY2-92" fmla="*/ 183894 h 1359199"/>
                  <a:gd name="connsiteX3-93" fmla="*/ 1542004 w 1543591"/>
                  <a:gd name="connsiteY3-94" fmla="*/ 249366 h 1359199"/>
                  <a:gd name="connsiteX4-95" fmla="*/ 859949 w 1543591"/>
                  <a:gd name="connsiteY4-96" fmla="*/ 1357052 h 1359199"/>
                  <a:gd name="connsiteX5-97" fmla="*/ 0 w 1543591"/>
                  <a:gd name="connsiteY5-98" fmla="*/ 1353492 h 1359199"/>
                  <a:gd name="connsiteX6-99" fmla="*/ 1028524 w 1543591"/>
                  <a:gd name="connsiteY6-100" fmla="*/ 202999 h 1359199"/>
                  <a:gd name="connsiteX7-101" fmla="*/ 1048694 w 1543591"/>
                  <a:gd name="connsiteY7-102" fmla="*/ 169081 h 1359199"/>
                  <a:gd name="connsiteX8-103" fmla="*/ 1284962 w 1543591"/>
                  <a:gd name="connsiteY8-104" fmla="*/ 8327 h 1359199"/>
                  <a:gd name="connsiteX9-105" fmla="*/ 1320963 w 1543591"/>
                  <a:gd name="connsiteY9-106" fmla="*/ 851 h 13591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43591" h="1359199">
                    <a:moveTo>
                      <a:pt x="1320963" y="851"/>
                    </a:moveTo>
                    <a:lnTo>
                      <a:pt x="1339141" y="8091"/>
                    </a:lnTo>
                    <a:lnTo>
                      <a:pt x="1529034" y="183894"/>
                    </a:lnTo>
                    <a:cubicBezTo>
                      <a:pt x="1548723" y="201680"/>
                      <a:pt x="1543120" y="217771"/>
                      <a:pt x="1542004" y="249366"/>
                    </a:cubicBezTo>
                    <a:cubicBezTo>
                      <a:pt x="1492451" y="1084527"/>
                      <a:pt x="1197630" y="1188641"/>
                      <a:pt x="859949" y="1357052"/>
                    </a:cubicBezTo>
                    <a:cubicBezTo>
                      <a:pt x="862754" y="1354808"/>
                      <a:pt x="3545" y="1365262"/>
                      <a:pt x="0" y="1353492"/>
                    </a:cubicBezTo>
                    <a:cubicBezTo>
                      <a:pt x="414123" y="1208908"/>
                      <a:pt x="1051649" y="1188727"/>
                      <a:pt x="1028524" y="202999"/>
                    </a:cubicBezTo>
                    <a:cubicBezTo>
                      <a:pt x="1030821" y="190922"/>
                      <a:pt x="1037726" y="176544"/>
                      <a:pt x="1048694" y="169081"/>
                    </a:cubicBezTo>
                    <a:lnTo>
                      <a:pt x="1284962" y="8327"/>
                    </a:lnTo>
                    <a:cubicBezTo>
                      <a:pt x="1295930" y="864"/>
                      <a:pt x="1308885" y="-1446"/>
                      <a:pt x="1320963" y="851"/>
                    </a:cubicBezTo>
                    <a:close/>
                  </a:path>
                </a:pathLst>
              </a:cu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grpSp>
          <p:nvGrpSpPr>
            <p:cNvPr id="8" name="组合 7"/>
            <p:cNvGrpSpPr/>
            <p:nvPr/>
          </p:nvGrpSpPr>
          <p:grpSpPr>
            <a:xfrm>
              <a:off x="4057376" y="2553900"/>
              <a:ext cx="1629025" cy="3667066"/>
              <a:chOff x="5488264" y="3211053"/>
              <a:chExt cx="1172101" cy="2638495"/>
            </a:xfrm>
          </p:grpSpPr>
          <p:sp>
            <p:nvSpPr>
              <p:cNvPr id="12" name="任意多边形 50"/>
              <p:cNvSpPr/>
              <p:nvPr/>
            </p:nvSpPr>
            <p:spPr>
              <a:xfrm>
                <a:off x="6355874" y="3211053"/>
                <a:ext cx="304491" cy="2638495"/>
              </a:xfrm>
              <a:custGeom>
                <a:avLst/>
                <a:gdLst>
                  <a:gd name="connsiteX0" fmla="*/ 494907 w 757237"/>
                  <a:gd name="connsiteY0" fmla="*/ 0 h 1859248"/>
                  <a:gd name="connsiteX1" fmla="*/ 729052 w 757237"/>
                  <a:gd name="connsiteY1" fmla="*/ 174785 h 1859248"/>
                  <a:gd name="connsiteX2" fmla="*/ 757237 w 757237"/>
                  <a:gd name="connsiteY2" fmla="*/ 213050 h 1859248"/>
                  <a:gd name="connsiteX3" fmla="*/ 9926 w 757237"/>
                  <a:gd name="connsiteY3" fmla="*/ 1859248 h 1859248"/>
                  <a:gd name="connsiteX4" fmla="*/ 0 w 757237"/>
                  <a:gd name="connsiteY4" fmla="*/ 1363193 h 1859248"/>
                  <a:gd name="connsiteX5" fmla="*/ 685800 w 757237"/>
                  <a:gd name="connsiteY5" fmla="*/ 253526 h 1859248"/>
                  <a:gd name="connsiteX6" fmla="*/ 683420 w 757237"/>
                  <a:gd name="connsiteY6" fmla="*/ 205906 h 1859248"/>
                  <a:gd name="connsiteX7" fmla="*/ 452053 w 757237"/>
                  <a:gd name="connsiteY7" fmla="*/ 11175 h 1859248"/>
                  <a:gd name="connsiteX0-1" fmla="*/ 494907 w 815670"/>
                  <a:gd name="connsiteY0-2" fmla="*/ 0 h 2593184"/>
                  <a:gd name="connsiteX1-3" fmla="*/ 729052 w 815670"/>
                  <a:gd name="connsiteY1-4" fmla="*/ 174785 h 2593184"/>
                  <a:gd name="connsiteX2-5" fmla="*/ 757237 w 815670"/>
                  <a:gd name="connsiteY2-6" fmla="*/ 213050 h 2593184"/>
                  <a:gd name="connsiteX3-7" fmla="*/ 415272 w 815670"/>
                  <a:gd name="connsiteY3-8" fmla="*/ 2593184 h 2593184"/>
                  <a:gd name="connsiteX4-9" fmla="*/ 0 w 815670"/>
                  <a:gd name="connsiteY4-10" fmla="*/ 1363193 h 2593184"/>
                  <a:gd name="connsiteX5-11" fmla="*/ 685800 w 815670"/>
                  <a:gd name="connsiteY5-12" fmla="*/ 253526 h 2593184"/>
                  <a:gd name="connsiteX6-13" fmla="*/ 683420 w 815670"/>
                  <a:gd name="connsiteY6-14" fmla="*/ 205906 h 2593184"/>
                  <a:gd name="connsiteX7-15" fmla="*/ 452053 w 815670"/>
                  <a:gd name="connsiteY7-16" fmla="*/ 11175 h 2593184"/>
                  <a:gd name="connsiteX8" fmla="*/ 494907 w 815670"/>
                  <a:gd name="connsiteY8" fmla="*/ 0 h 2593184"/>
                  <a:gd name="connsiteX0-17" fmla="*/ 107576 w 428339"/>
                  <a:gd name="connsiteY0-18" fmla="*/ 0 h 2593184"/>
                  <a:gd name="connsiteX1-19" fmla="*/ 341721 w 428339"/>
                  <a:gd name="connsiteY1-20" fmla="*/ 174785 h 2593184"/>
                  <a:gd name="connsiteX2-21" fmla="*/ 369906 w 428339"/>
                  <a:gd name="connsiteY2-22" fmla="*/ 213050 h 2593184"/>
                  <a:gd name="connsiteX3-23" fmla="*/ 27941 w 428339"/>
                  <a:gd name="connsiteY3-24" fmla="*/ 2593184 h 2593184"/>
                  <a:gd name="connsiteX4-25" fmla="*/ 0 w 428339"/>
                  <a:gd name="connsiteY4-26" fmla="*/ 2089639 h 2593184"/>
                  <a:gd name="connsiteX5-27" fmla="*/ 298469 w 428339"/>
                  <a:gd name="connsiteY5-28" fmla="*/ 253526 h 2593184"/>
                  <a:gd name="connsiteX6-29" fmla="*/ 296089 w 428339"/>
                  <a:gd name="connsiteY6-30" fmla="*/ 205906 h 2593184"/>
                  <a:gd name="connsiteX7-31" fmla="*/ 64722 w 428339"/>
                  <a:gd name="connsiteY7-32" fmla="*/ 11175 h 2593184"/>
                  <a:gd name="connsiteX8-33" fmla="*/ 107576 w 428339"/>
                  <a:gd name="connsiteY8-34" fmla="*/ 0 h 2593184"/>
                  <a:gd name="connsiteX0-35" fmla="*/ 83488 w 404251"/>
                  <a:gd name="connsiteY0-36" fmla="*/ 0 h 2593184"/>
                  <a:gd name="connsiteX1-37" fmla="*/ 317633 w 404251"/>
                  <a:gd name="connsiteY1-38" fmla="*/ 174785 h 2593184"/>
                  <a:gd name="connsiteX2-39" fmla="*/ 345818 w 404251"/>
                  <a:gd name="connsiteY2-40" fmla="*/ 213050 h 2593184"/>
                  <a:gd name="connsiteX3-41" fmla="*/ 3853 w 404251"/>
                  <a:gd name="connsiteY3-42" fmla="*/ 2593184 h 2593184"/>
                  <a:gd name="connsiteX4-43" fmla="*/ 5938 w 404251"/>
                  <a:gd name="connsiteY4-44" fmla="*/ 2102121 h 2593184"/>
                  <a:gd name="connsiteX5-45" fmla="*/ 274381 w 404251"/>
                  <a:gd name="connsiteY5-46" fmla="*/ 253526 h 2593184"/>
                  <a:gd name="connsiteX6-47" fmla="*/ 272001 w 404251"/>
                  <a:gd name="connsiteY6-48" fmla="*/ 205906 h 2593184"/>
                  <a:gd name="connsiteX7-49" fmla="*/ 40634 w 404251"/>
                  <a:gd name="connsiteY7-50" fmla="*/ 11175 h 2593184"/>
                  <a:gd name="connsiteX8-51" fmla="*/ 83488 w 404251"/>
                  <a:gd name="connsiteY8-52" fmla="*/ 0 h 2593184"/>
                  <a:gd name="connsiteX0-53" fmla="*/ 83488 w 404251"/>
                  <a:gd name="connsiteY0-54" fmla="*/ 0 h 2593184"/>
                  <a:gd name="connsiteX1-55" fmla="*/ 317633 w 404251"/>
                  <a:gd name="connsiteY1-56" fmla="*/ 174785 h 2593184"/>
                  <a:gd name="connsiteX2-57" fmla="*/ 345818 w 404251"/>
                  <a:gd name="connsiteY2-58" fmla="*/ 213050 h 2593184"/>
                  <a:gd name="connsiteX3-59" fmla="*/ 3853 w 404251"/>
                  <a:gd name="connsiteY3-60" fmla="*/ 2593184 h 2593184"/>
                  <a:gd name="connsiteX4-61" fmla="*/ 5938 w 404251"/>
                  <a:gd name="connsiteY4-62" fmla="*/ 2102121 h 2593184"/>
                  <a:gd name="connsiteX5-63" fmla="*/ 274381 w 404251"/>
                  <a:gd name="connsiteY5-64" fmla="*/ 253526 h 2593184"/>
                  <a:gd name="connsiteX6-65" fmla="*/ 272001 w 404251"/>
                  <a:gd name="connsiteY6-66" fmla="*/ 205906 h 2593184"/>
                  <a:gd name="connsiteX7-67" fmla="*/ 40634 w 404251"/>
                  <a:gd name="connsiteY7-68" fmla="*/ 11175 h 2593184"/>
                  <a:gd name="connsiteX8-69" fmla="*/ 83488 w 404251"/>
                  <a:gd name="connsiteY8-70" fmla="*/ 0 h 2593184"/>
                  <a:gd name="connsiteX0-71" fmla="*/ 83488 w 404251"/>
                  <a:gd name="connsiteY0-72" fmla="*/ 0 h 2593184"/>
                  <a:gd name="connsiteX1-73" fmla="*/ 317633 w 404251"/>
                  <a:gd name="connsiteY1-74" fmla="*/ 174785 h 2593184"/>
                  <a:gd name="connsiteX2-75" fmla="*/ 345818 w 404251"/>
                  <a:gd name="connsiteY2-76" fmla="*/ 213050 h 2593184"/>
                  <a:gd name="connsiteX3-77" fmla="*/ 3853 w 404251"/>
                  <a:gd name="connsiteY3-78" fmla="*/ 2593184 h 2593184"/>
                  <a:gd name="connsiteX4-79" fmla="*/ 5938 w 404251"/>
                  <a:gd name="connsiteY4-80" fmla="*/ 2102121 h 2593184"/>
                  <a:gd name="connsiteX5-81" fmla="*/ 281887 w 404251"/>
                  <a:gd name="connsiteY5-82" fmla="*/ 253526 h 2593184"/>
                  <a:gd name="connsiteX6-83" fmla="*/ 272001 w 404251"/>
                  <a:gd name="connsiteY6-84" fmla="*/ 205906 h 2593184"/>
                  <a:gd name="connsiteX7-85" fmla="*/ 40634 w 404251"/>
                  <a:gd name="connsiteY7-86" fmla="*/ 11175 h 2593184"/>
                  <a:gd name="connsiteX8-87" fmla="*/ 83488 w 404251"/>
                  <a:gd name="connsiteY8-88" fmla="*/ 0 h 2593184"/>
                  <a:gd name="connsiteX0-89" fmla="*/ 83488 w 404251"/>
                  <a:gd name="connsiteY0-90" fmla="*/ 0 h 2593184"/>
                  <a:gd name="connsiteX1-91" fmla="*/ 317633 w 404251"/>
                  <a:gd name="connsiteY1-92" fmla="*/ 174785 h 2593184"/>
                  <a:gd name="connsiteX2-93" fmla="*/ 345818 w 404251"/>
                  <a:gd name="connsiteY2-94" fmla="*/ 213050 h 2593184"/>
                  <a:gd name="connsiteX3-95" fmla="*/ 3853 w 404251"/>
                  <a:gd name="connsiteY3-96" fmla="*/ 2593184 h 2593184"/>
                  <a:gd name="connsiteX4-97" fmla="*/ 5938 w 404251"/>
                  <a:gd name="connsiteY4-98" fmla="*/ 2102121 h 2593184"/>
                  <a:gd name="connsiteX5-99" fmla="*/ 281887 w 404251"/>
                  <a:gd name="connsiteY5-100" fmla="*/ 253526 h 2593184"/>
                  <a:gd name="connsiteX6-101" fmla="*/ 272001 w 404251"/>
                  <a:gd name="connsiteY6-102" fmla="*/ 205906 h 2593184"/>
                  <a:gd name="connsiteX7-103" fmla="*/ 40634 w 404251"/>
                  <a:gd name="connsiteY7-104" fmla="*/ 11175 h 2593184"/>
                  <a:gd name="connsiteX8-105" fmla="*/ 83488 w 404251"/>
                  <a:gd name="connsiteY8-106" fmla="*/ 0 h 2593184"/>
                  <a:gd name="connsiteX0-107" fmla="*/ 83488 w 404251"/>
                  <a:gd name="connsiteY0-108" fmla="*/ 0 h 2593184"/>
                  <a:gd name="connsiteX1-109" fmla="*/ 317633 w 404251"/>
                  <a:gd name="connsiteY1-110" fmla="*/ 174785 h 2593184"/>
                  <a:gd name="connsiteX2-111" fmla="*/ 345818 w 404251"/>
                  <a:gd name="connsiteY2-112" fmla="*/ 213050 h 2593184"/>
                  <a:gd name="connsiteX3-113" fmla="*/ 3853 w 404251"/>
                  <a:gd name="connsiteY3-114" fmla="*/ 2593184 h 2593184"/>
                  <a:gd name="connsiteX4-115" fmla="*/ 5938 w 404251"/>
                  <a:gd name="connsiteY4-116" fmla="*/ 2102121 h 2593184"/>
                  <a:gd name="connsiteX5-117" fmla="*/ 259368 w 404251"/>
                  <a:gd name="connsiteY5-118" fmla="*/ 266008 h 2593184"/>
                  <a:gd name="connsiteX6-119" fmla="*/ 272001 w 404251"/>
                  <a:gd name="connsiteY6-120" fmla="*/ 205906 h 2593184"/>
                  <a:gd name="connsiteX7-121" fmla="*/ 40634 w 404251"/>
                  <a:gd name="connsiteY7-122" fmla="*/ 11175 h 2593184"/>
                  <a:gd name="connsiteX8-123" fmla="*/ 83488 w 404251"/>
                  <a:gd name="connsiteY8-124" fmla="*/ 0 h 2593184"/>
                  <a:gd name="connsiteX0-125" fmla="*/ 83488 w 404251"/>
                  <a:gd name="connsiteY0-126" fmla="*/ 0 h 2593184"/>
                  <a:gd name="connsiteX1-127" fmla="*/ 317633 w 404251"/>
                  <a:gd name="connsiteY1-128" fmla="*/ 174785 h 2593184"/>
                  <a:gd name="connsiteX2-129" fmla="*/ 345818 w 404251"/>
                  <a:gd name="connsiteY2-130" fmla="*/ 213050 h 2593184"/>
                  <a:gd name="connsiteX3-131" fmla="*/ 3853 w 404251"/>
                  <a:gd name="connsiteY3-132" fmla="*/ 2593184 h 2593184"/>
                  <a:gd name="connsiteX4-133" fmla="*/ 5938 w 404251"/>
                  <a:gd name="connsiteY4-134" fmla="*/ 2102121 h 2593184"/>
                  <a:gd name="connsiteX5-135" fmla="*/ 259368 w 404251"/>
                  <a:gd name="connsiteY5-136" fmla="*/ 266008 h 2593184"/>
                  <a:gd name="connsiteX6-137" fmla="*/ 272001 w 404251"/>
                  <a:gd name="connsiteY6-138" fmla="*/ 205906 h 2593184"/>
                  <a:gd name="connsiteX7-139" fmla="*/ 40634 w 404251"/>
                  <a:gd name="connsiteY7-140" fmla="*/ 11175 h 2593184"/>
                  <a:gd name="connsiteX8-141" fmla="*/ 83488 w 404251"/>
                  <a:gd name="connsiteY8-142" fmla="*/ 0 h 2593184"/>
                  <a:gd name="connsiteX0-143" fmla="*/ 83488 w 345818"/>
                  <a:gd name="connsiteY0-144" fmla="*/ 0 h 2593184"/>
                  <a:gd name="connsiteX1-145" fmla="*/ 317633 w 345818"/>
                  <a:gd name="connsiteY1-146" fmla="*/ 174785 h 2593184"/>
                  <a:gd name="connsiteX2-147" fmla="*/ 345818 w 345818"/>
                  <a:gd name="connsiteY2-148" fmla="*/ 213050 h 2593184"/>
                  <a:gd name="connsiteX3-149" fmla="*/ 3853 w 345818"/>
                  <a:gd name="connsiteY3-150" fmla="*/ 2593184 h 2593184"/>
                  <a:gd name="connsiteX4-151" fmla="*/ 5938 w 345818"/>
                  <a:gd name="connsiteY4-152" fmla="*/ 2102121 h 2593184"/>
                  <a:gd name="connsiteX5-153" fmla="*/ 259368 w 345818"/>
                  <a:gd name="connsiteY5-154" fmla="*/ 266008 h 2593184"/>
                  <a:gd name="connsiteX6-155" fmla="*/ 272001 w 345818"/>
                  <a:gd name="connsiteY6-156" fmla="*/ 205906 h 2593184"/>
                  <a:gd name="connsiteX7-157" fmla="*/ 40634 w 345818"/>
                  <a:gd name="connsiteY7-158" fmla="*/ 11175 h 2593184"/>
                  <a:gd name="connsiteX8-159" fmla="*/ 83488 w 345818"/>
                  <a:gd name="connsiteY8-160" fmla="*/ 0 h 2593184"/>
                  <a:gd name="connsiteX0-161" fmla="*/ 83488 w 330933"/>
                  <a:gd name="connsiteY0-162" fmla="*/ 0 h 2593184"/>
                  <a:gd name="connsiteX1-163" fmla="*/ 317633 w 330933"/>
                  <a:gd name="connsiteY1-164" fmla="*/ 174785 h 2593184"/>
                  <a:gd name="connsiteX2-165" fmla="*/ 330805 w 330933"/>
                  <a:gd name="connsiteY2-166" fmla="*/ 213050 h 2593184"/>
                  <a:gd name="connsiteX3-167" fmla="*/ 3853 w 330933"/>
                  <a:gd name="connsiteY3-168" fmla="*/ 2593184 h 2593184"/>
                  <a:gd name="connsiteX4-169" fmla="*/ 5938 w 330933"/>
                  <a:gd name="connsiteY4-170" fmla="*/ 2102121 h 2593184"/>
                  <a:gd name="connsiteX5-171" fmla="*/ 259368 w 330933"/>
                  <a:gd name="connsiteY5-172" fmla="*/ 266008 h 2593184"/>
                  <a:gd name="connsiteX6-173" fmla="*/ 272001 w 330933"/>
                  <a:gd name="connsiteY6-174" fmla="*/ 205906 h 2593184"/>
                  <a:gd name="connsiteX7-175" fmla="*/ 40634 w 330933"/>
                  <a:gd name="connsiteY7-176" fmla="*/ 11175 h 2593184"/>
                  <a:gd name="connsiteX8-177" fmla="*/ 83488 w 330933"/>
                  <a:gd name="connsiteY8-178" fmla="*/ 0 h 2593184"/>
                  <a:gd name="connsiteX0-179" fmla="*/ 83488 w 339607"/>
                  <a:gd name="connsiteY0-180" fmla="*/ 0 h 2593184"/>
                  <a:gd name="connsiteX1-181" fmla="*/ 317633 w 339607"/>
                  <a:gd name="connsiteY1-182" fmla="*/ 174785 h 2593184"/>
                  <a:gd name="connsiteX2-183" fmla="*/ 330805 w 339607"/>
                  <a:gd name="connsiteY2-184" fmla="*/ 213050 h 2593184"/>
                  <a:gd name="connsiteX3-185" fmla="*/ 3853 w 339607"/>
                  <a:gd name="connsiteY3-186" fmla="*/ 2593184 h 2593184"/>
                  <a:gd name="connsiteX4-187" fmla="*/ 5938 w 339607"/>
                  <a:gd name="connsiteY4-188" fmla="*/ 2102121 h 2593184"/>
                  <a:gd name="connsiteX5-189" fmla="*/ 259368 w 339607"/>
                  <a:gd name="connsiteY5-190" fmla="*/ 266008 h 2593184"/>
                  <a:gd name="connsiteX6-191" fmla="*/ 272001 w 339607"/>
                  <a:gd name="connsiteY6-192" fmla="*/ 205906 h 2593184"/>
                  <a:gd name="connsiteX7-193" fmla="*/ 40634 w 339607"/>
                  <a:gd name="connsiteY7-194" fmla="*/ 11175 h 2593184"/>
                  <a:gd name="connsiteX8-195" fmla="*/ 83488 w 339607"/>
                  <a:gd name="connsiteY8-196" fmla="*/ 0 h 2593184"/>
                  <a:gd name="connsiteX0-197" fmla="*/ 92563 w 348682"/>
                  <a:gd name="connsiteY0-198" fmla="*/ 0 h 2593184"/>
                  <a:gd name="connsiteX1-199" fmla="*/ 326708 w 348682"/>
                  <a:gd name="connsiteY1-200" fmla="*/ 174785 h 2593184"/>
                  <a:gd name="connsiteX2-201" fmla="*/ 339880 w 348682"/>
                  <a:gd name="connsiteY2-202" fmla="*/ 213050 h 2593184"/>
                  <a:gd name="connsiteX3-203" fmla="*/ 12928 w 348682"/>
                  <a:gd name="connsiteY3-204" fmla="*/ 2593184 h 2593184"/>
                  <a:gd name="connsiteX4-205" fmla="*/ 0 w 348682"/>
                  <a:gd name="connsiteY4-206" fmla="*/ 2120844 h 2593184"/>
                  <a:gd name="connsiteX5-207" fmla="*/ 268443 w 348682"/>
                  <a:gd name="connsiteY5-208" fmla="*/ 266008 h 2593184"/>
                  <a:gd name="connsiteX6-209" fmla="*/ 281076 w 348682"/>
                  <a:gd name="connsiteY6-210" fmla="*/ 205906 h 2593184"/>
                  <a:gd name="connsiteX7-211" fmla="*/ 49709 w 348682"/>
                  <a:gd name="connsiteY7-212" fmla="*/ 11175 h 2593184"/>
                  <a:gd name="connsiteX8-213" fmla="*/ 92563 w 348682"/>
                  <a:gd name="connsiteY8-214" fmla="*/ 0 h 2593184"/>
                  <a:gd name="connsiteX0-215" fmla="*/ 103823 w 359942"/>
                  <a:gd name="connsiteY0-216" fmla="*/ 0 h 2593184"/>
                  <a:gd name="connsiteX1-217" fmla="*/ 337968 w 359942"/>
                  <a:gd name="connsiteY1-218" fmla="*/ 174785 h 2593184"/>
                  <a:gd name="connsiteX2-219" fmla="*/ 351140 w 359942"/>
                  <a:gd name="connsiteY2-220" fmla="*/ 213050 h 2593184"/>
                  <a:gd name="connsiteX3-221" fmla="*/ 24188 w 359942"/>
                  <a:gd name="connsiteY3-222" fmla="*/ 2593184 h 2593184"/>
                  <a:gd name="connsiteX4-223" fmla="*/ 0 w 359942"/>
                  <a:gd name="connsiteY4-224" fmla="*/ 2111483 h 2593184"/>
                  <a:gd name="connsiteX5-225" fmla="*/ 279703 w 359942"/>
                  <a:gd name="connsiteY5-226" fmla="*/ 266008 h 2593184"/>
                  <a:gd name="connsiteX6-227" fmla="*/ 292336 w 359942"/>
                  <a:gd name="connsiteY6-228" fmla="*/ 205906 h 2593184"/>
                  <a:gd name="connsiteX7-229" fmla="*/ 60969 w 359942"/>
                  <a:gd name="connsiteY7-230" fmla="*/ 11175 h 2593184"/>
                  <a:gd name="connsiteX8-231" fmla="*/ 103823 w 359942"/>
                  <a:gd name="connsiteY8-232" fmla="*/ 0 h 25931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359942" h="2593184">
                    <a:moveTo>
                      <a:pt x="103823" y="0"/>
                    </a:moveTo>
                    <a:lnTo>
                      <a:pt x="337968" y="174785"/>
                    </a:lnTo>
                    <a:cubicBezTo>
                      <a:pt x="356096" y="186745"/>
                      <a:pt x="347300" y="201089"/>
                      <a:pt x="351140" y="213050"/>
                    </a:cubicBezTo>
                    <a:cubicBezTo>
                      <a:pt x="349686" y="1022134"/>
                      <a:pt x="447582" y="2124373"/>
                      <a:pt x="24188" y="2593184"/>
                    </a:cubicBezTo>
                    <a:cubicBezTo>
                      <a:pt x="13075" y="2121696"/>
                      <a:pt x="3638" y="2575158"/>
                      <a:pt x="0" y="2111483"/>
                    </a:cubicBezTo>
                    <a:cubicBezTo>
                      <a:pt x="343339" y="1719173"/>
                      <a:pt x="279102" y="1060163"/>
                      <a:pt x="279703" y="266008"/>
                    </a:cubicBezTo>
                    <a:cubicBezTo>
                      <a:pt x="282479" y="246164"/>
                      <a:pt x="301528" y="217723"/>
                      <a:pt x="292336" y="205906"/>
                    </a:cubicBezTo>
                    <a:cubicBezTo>
                      <a:pt x="213626" y="142583"/>
                      <a:pt x="96814" y="5441"/>
                      <a:pt x="60969" y="11175"/>
                    </a:cubicBezTo>
                    <a:lnTo>
                      <a:pt x="103823" y="0"/>
                    </a:lnTo>
                    <a:close/>
                  </a:path>
                </a:pathLst>
              </a:cu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3" name="任意多边形 65"/>
              <p:cNvSpPr/>
              <p:nvPr/>
            </p:nvSpPr>
            <p:spPr>
              <a:xfrm>
                <a:off x="5488264" y="3217067"/>
                <a:ext cx="1121518" cy="2130852"/>
              </a:xfrm>
              <a:custGeom>
                <a:avLst/>
                <a:gdLst>
                  <a:gd name="connsiteX0" fmla="*/ 917250 w 1113775"/>
                  <a:gd name="connsiteY0" fmla="*/ 418 h 2143552"/>
                  <a:gd name="connsiteX1" fmla="*/ 927387 w 1113775"/>
                  <a:gd name="connsiteY1" fmla="*/ 7019 h 2143552"/>
                  <a:gd name="connsiteX2" fmla="*/ 930242 w 1113775"/>
                  <a:gd name="connsiteY2" fmla="*/ 8322 h 2143552"/>
                  <a:gd name="connsiteX3" fmla="*/ 931567 w 1113775"/>
                  <a:gd name="connsiteY3" fmla="*/ 9741 h 2143552"/>
                  <a:gd name="connsiteX4" fmla="*/ 932803 w 1113775"/>
                  <a:gd name="connsiteY4" fmla="*/ 10546 h 2143552"/>
                  <a:gd name="connsiteX5" fmla="*/ 934154 w 1113775"/>
                  <a:gd name="connsiteY5" fmla="*/ 12511 h 2143552"/>
                  <a:gd name="connsiteX6" fmla="*/ 1089828 w 1113775"/>
                  <a:gd name="connsiteY6" fmla="*/ 170469 h 2143552"/>
                  <a:gd name="connsiteX7" fmla="*/ 1113162 w 1113775"/>
                  <a:gd name="connsiteY7" fmla="*/ 200167 h 2143552"/>
                  <a:gd name="connsiteX8" fmla="*/ 861277 w 1113775"/>
                  <a:gd name="connsiteY8" fmla="*/ 2143552 h 2143552"/>
                  <a:gd name="connsiteX9" fmla="*/ 0 w 1113775"/>
                  <a:gd name="connsiteY9" fmla="*/ 2133498 h 2143552"/>
                  <a:gd name="connsiteX10" fmla="*/ 652532 w 1113775"/>
                  <a:gd name="connsiteY10" fmla="*/ 176593 h 2143552"/>
                  <a:gd name="connsiteX11" fmla="*/ 686639 w 1113775"/>
                  <a:gd name="connsiteY11" fmla="*/ 145476 h 2143552"/>
                  <a:gd name="connsiteX12" fmla="*/ 899133 w 1113775"/>
                  <a:gd name="connsiteY12" fmla="*/ 4232 h 2143552"/>
                  <a:gd name="connsiteX13" fmla="*/ 917250 w 1113775"/>
                  <a:gd name="connsiteY13" fmla="*/ 418 h 2143552"/>
                  <a:gd name="connsiteX0-1" fmla="*/ 917250 w 1114767"/>
                  <a:gd name="connsiteY0-2" fmla="*/ 418 h 2133498"/>
                  <a:gd name="connsiteX1-3" fmla="*/ 927387 w 1114767"/>
                  <a:gd name="connsiteY1-4" fmla="*/ 7019 h 2133498"/>
                  <a:gd name="connsiteX2-5" fmla="*/ 930242 w 1114767"/>
                  <a:gd name="connsiteY2-6" fmla="*/ 8322 h 2133498"/>
                  <a:gd name="connsiteX3-7" fmla="*/ 931567 w 1114767"/>
                  <a:gd name="connsiteY3-8" fmla="*/ 9741 h 2133498"/>
                  <a:gd name="connsiteX4-9" fmla="*/ 932803 w 1114767"/>
                  <a:gd name="connsiteY4-10" fmla="*/ 10546 h 2133498"/>
                  <a:gd name="connsiteX5-11" fmla="*/ 934154 w 1114767"/>
                  <a:gd name="connsiteY5-12" fmla="*/ 12511 h 2133498"/>
                  <a:gd name="connsiteX6-13" fmla="*/ 1089828 w 1114767"/>
                  <a:gd name="connsiteY6-14" fmla="*/ 170469 h 2133498"/>
                  <a:gd name="connsiteX7-15" fmla="*/ 1113162 w 1114767"/>
                  <a:gd name="connsiteY7-16" fmla="*/ 200167 h 2133498"/>
                  <a:gd name="connsiteX8-17" fmla="*/ 867627 w 1114767"/>
                  <a:gd name="connsiteY8-18" fmla="*/ 2130852 h 2133498"/>
                  <a:gd name="connsiteX9-19" fmla="*/ 0 w 1114767"/>
                  <a:gd name="connsiteY9-20" fmla="*/ 2133498 h 2133498"/>
                  <a:gd name="connsiteX10-21" fmla="*/ 652532 w 1114767"/>
                  <a:gd name="connsiteY10-22" fmla="*/ 176593 h 2133498"/>
                  <a:gd name="connsiteX11-23" fmla="*/ 686639 w 1114767"/>
                  <a:gd name="connsiteY11-24" fmla="*/ 145476 h 2133498"/>
                  <a:gd name="connsiteX12-25" fmla="*/ 899133 w 1114767"/>
                  <a:gd name="connsiteY12-26" fmla="*/ 4232 h 2133498"/>
                  <a:gd name="connsiteX13-27" fmla="*/ 917250 w 1114767"/>
                  <a:gd name="connsiteY13-28" fmla="*/ 418 h 2133498"/>
                  <a:gd name="connsiteX0-29" fmla="*/ 942650 w 1140167"/>
                  <a:gd name="connsiteY0-30" fmla="*/ 418 h 2133498"/>
                  <a:gd name="connsiteX1-31" fmla="*/ 952787 w 1140167"/>
                  <a:gd name="connsiteY1-32" fmla="*/ 7019 h 2133498"/>
                  <a:gd name="connsiteX2-33" fmla="*/ 955642 w 1140167"/>
                  <a:gd name="connsiteY2-34" fmla="*/ 8322 h 2133498"/>
                  <a:gd name="connsiteX3-35" fmla="*/ 956967 w 1140167"/>
                  <a:gd name="connsiteY3-36" fmla="*/ 9741 h 2133498"/>
                  <a:gd name="connsiteX4-37" fmla="*/ 958203 w 1140167"/>
                  <a:gd name="connsiteY4-38" fmla="*/ 10546 h 2133498"/>
                  <a:gd name="connsiteX5-39" fmla="*/ 959554 w 1140167"/>
                  <a:gd name="connsiteY5-40" fmla="*/ 12511 h 2133498"/>
                  <a:gd name="connsiteX6-41" fmla="*/ 1115228 w 1140167"/>
                  <a:gd name="connsiteY6-42" fmla="*/ 170469 h 2133498"/>
                  <a:gd name="connsiteX7-43" fmla="*/ 1138562 w 1140167"/>
                  <a:gd name="connsiteY7-44" fmla="*/ 200167 h 2133498"/>
                  <a:gd name="connsiteX8-45" fmla="*/ 893027 w 1140167"/>
                  <a:gd name="connsiteY8-46" fmla="*/ 2130852 h 2133498"/>
                  <a:gd name="connsiteX9-47" fmla="*/ 0 w 1140167"/>
                  <a:gd name="connsiteY9-48" fmla="*/ 2133498 h 2133498"/>
                  <a:gd name="connsiteX10-49" fmla="*/ 677932 w 1140167"/>
                  <a:gd name="connsiteY10-50" fmla="*/ 176593 h 2133498"/>
                  <a:gd name="connsiteX11-51" fmla="*/ 712039 w 1140167"/>
                  <a:gd name="connsiteY11-52" fmla="*/ 145476 h 2133498"/>
                  <a:gd name="connsiteX12-53" fmla="*/ 924533 w 1140167"/>
                  <a:gd name="connsiteY12-54" fmla="*/ 4232 h 2133498"/>
                  <a:gd name="connsiteX13-55" fmla="*/ 942650 w 1140167"/>
                  <a:gd name="connsiteY13-56" fmla="*/ 418 h 2133498"/>
                  <a:gd name="connsiteX0-57" fmla="*/ 942650 w 1142740"/>
                  <a:gd name="connsiteY0-58" fmla="*/ 418 h 2133498"/>
                  <a:gd name="connsiteX1-59" fmla="*/ 952787 w 1142740"/>
                  <a:gd name="connsiteY1-60" fmla="*/ 7019 h 2133498"/>
                  <a:gd name="connsiteX2-61" fmla="*/ 955642 w 1142740"/>
                  <a:gd name="connsiteY2-62" fmla="*/ 8322 h 2133498"/>
                  <a:gd name="connsiteX3-63" fmla="*/ 956967 w 1142740"/>
                  <a:gd name="connsiteY3-64" fmla="*/ 9741 h 2133498"/>
                  <a:gd name="connsiteX4-65" fmla="*/ 958203 w 1142740"/>
                  <a:gd name="connsiteY4-66" fmla="*/ 10546 h 2133498"/>
                  <a:gd name="connsiteX5-67" fmla="*/ 959554 w 1142740"/>
                  <a:gd name="connsiteY5-68" fmla="*/ 12511 h 2133498"/>
                  <a:gd name="connsiteX6-69" fmla="*/ 1115228 w 1142740"/>
                  <a:gd name="connsiteY6-70" fmla="*/ 170469 h 2133498"/>
                  <a:gd name="connsiteX7-71" fmla="*/ 1138562 w 1142740"/>
                  <a:gd name="connsiteY7-72" fmla="*/ 200167 h 2133498"/>
                  <a:gd name="connsiteX8-73" fmla="*/ 905727 w 1142740"/>
                  <a:gd name="connsiteY8-74" fmla="*/ 2130852 h 2133498"/>
                  <a:gd name="connsiteX9-75" fmla="*/ 0 w 1142740"/>
                  <a:gd name="connsiteY9-76" fmla="*/ 2133498 h 2133498"/>
                  <a:gd name="connsiteX10-77" fmla="*/ 677932 w 1142740"/>
                  <a:gd name="connsiteY10-78" fmla="*/ 176593 h 2133498"/>
                  <a:gd name="connsiteX11-79" fmla="*/ 712039 w 1142740"/>
                  <a:gd name="connsiteY11-80" fmla="*/ 145476 h 2133498"/>
                  <a:gd name="connsiteX12-81" fmla="*/ 924533 w 1142740"/>
                  <a:gd name="connsiteY12-82" fmla="*/ 4232 h 2133498"/>
                  <a:gd name="connsiteX13-83" fmla="*/ 942650 w 1142740"/>
                  <a:gd name="connsiteY13-84" fmla="*/ 418 h 2133498"/>
                  <a:gd name="connsiteX0-85" fmla="*/ 942650 w 1138562"/>
                  <a:gd name="connsiteY0-86" fmla="*/ 418 h 2133498"/>
                  <a:gd name="connsiteX1-87" fmla="*/ 952787 w 1138562"/>
                  <a:gd name="connsiteY1-88" fmla="*/ 7019 h 2133498"/>
                  <a:gd name="connsiteX2-89" fmla="*/ 955642 w 1138562"/>
                  <a:gd name="connsiteY2-90" fmla="*/ 8322 h 2133498"/>
                  <a:gd name="connsiteX3-91" fmla="*/ 956967 w 1138562"/>
                  <a:gd name="connsiteY3-92" fmla="*/ 9741 h 2133498"/>
                  <a:gd name="connsiteX4-93" fmla="*/ 958203 w 1138562"/>
                  <a:gd name="connsiteY4-94" fmla="*/ 10546 h 2133498"/>
                  <a:gd name="connsiteX5-95" fmla="*/ 959554 w 1138562"/>
                  <a:gd name="connsiteY5-96" fmla="*/ 12511 h 2133498"/>
                  <a:gd name="connsiteX6-97" fmla="*/ 1115228 w 1138562"/>
                  <a:gd name="connsiteY6-98" fmla="*/ 170469 h 2133498"/>
                  <a:gd name="connsiteX7-99" fmla="*/ 1138562 w 1138562"/>
                  <a:gd name="connsiteY7-100" fmla="*/ 200167 h 2133498"/>
                  <a:gd name="connsiteX8-101" fmla="*/ 905727 w 1138562"/>
                  <a:gd name="connsiteY8-102" fmla="*/ 2130852 h 2133498"/>
                  <a:gd name="connsiteX9-103" fmla="*/ 0 w 1138562"/>
                  <a:gd name="connsiteY9-104" fmla="*/ 2133498 h 2133498"/>
                  <a:gd name="connsiteX10-105" fmla="*/ 677932 w 1138562"/>
                  <a:gd name="connsiteY10-106" fmla="*/ 176593 h 2133498"/>
                  <a:gd name="connsiteX11-107" fmla="*/ 712039 w 1138562"/>
                  <a:gd name="connsiteY11-108" fmla="*/ 145476 h 2133498"/>
                  <a:gd name="connsiteX12-109" fmla="*/ 924533 w 1138562"/>
                  <a:gd name="connsiteY12-110" fmla="*/ 4232 h 2133498"/>
                  <a:gd name="connsiteX13-111" fmla="*/ 942650 w 1138562"/>
                  <a:gd name="connsiteY13-112" fmla="*/ 418 h 2133498"/>
                  <a:gd name="connsiteX0-113" fmla="*/ 925606 w 1121518"/>
                  <a:gd name="connsiteY0-114" fmla="*/ 418 h 2130852"/>
                  <a:gd name="connsiteX1-115" fmla="*/ 935743 w 1121518"/>
                  <a:gd name="connsiteY1-116" fmla="*/ 7019 h 2130852"/>
                  <a:gd name="connsiteX2-117" fmla="*/ 938598 w 1121518"/>
                  <a:gd name="connsiteY2-118" fmla="*/ 8322 h 2130852"/>
                  <a:gd name="connsiteX3-119" fmla="*/ 939923 w 1121518"/>
                  <a:gd name="connsiteY3-120" fmla="*/ 9741 h 2130852"/>
                  <a:gd name="connsiteX4-121" fmla="*/ 941159 w 1121518"/>
                  <a:gd name="connsiteY4-122" fmla="*/ 10546 h 2130852"/>
                  <a:gd name="connsiteX5-123" fmla="*/ 942510 w 1121518"/>
                  <a:gd name="connsiteY5-124" fmla="*/ 12511 h 2130852"/>
                  <a:gd name="connsiteX6-125" fmla="*/ 1098184 w 1121518"/>
                  <a:gd name="connsiteY6-126" fmla="*/ 170469 h 2130852"/>
                  <a:gd name="connsiteX7-127" fmla="*/ 1121518 w 1121518"/>
                  <a:gd name="connsiteY7-128" fmla="*/ 200167 h 2130852"/>
                  <a:gd name="connsiteX8-129" fmla="*/ 888683 w 1121518"/>
                  <a:gd name="connsiteY8-130" fmla="*/ 2130852 h 2130852"/>
                  <a:gd name="connsiteX9-131" fmla="*/ 0 w 1121518"/>
                  <a:gd name="connsiteY9-132" fmla="*/ 2124976 h 2130852"/>
                  <a:gd name="connsiteX10-133" fmla="*/ 660888 w 1121518"/>
                  <a:gd name="connsiteY10-134" fmla="*/ 176593 h 2130852"/>
                  <a:gd name="connsiteX11-135" fmla="*/ 694995 w 1121518"/>
                  <a:gd name="connsiteY11-136" fmla="*/ 145476 h 2130852"/>
                  <a:gd name="connsiteX12-137" fmla="*/ 907489 w 1121518"/>
                  <a:gd name="connsiteY12-138" fmla="*/ 4232 h 2130852"/>
                  <a:gd name="connsiteX13-139" fmla="*/ 925606 w 1121518"/>
                  <a:gd name="connsiteY13-140" fmla="*/ 418 h 2130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121518" h="2130852">
                    <a:moveTo>
                      <a:pt x="925606" y="418"/>
                    </a:moveTo>
                    <a:lnTo>
                      <a:pt x="935743" y="7019"/>
                    </a:lnTo>
                    <a:lnTo>
                      <a:pt x="938598" y="8322"/>
                    </a:lnTo>
                    <a:lnTo>
                      <a:pt x="939923" y="9741"/>
                    </a:lnTo>
                    <a:lnTo>
                      <a:pt x="941159" y="10546"/>
                    </a:lnTo>
                    <a:lnTo>
                      <a:pt x="942510" y="12511"/>
                    </a:lnTo>
                    <a:lnTo>
                      <a:pt x="1098184" y="170469"/>
                    </a:lnTo>
                    <a:cubicBezTo>
                      <a:pt x="1105962" y="180368"/>
                      <a:pt x="1113713" y="175869"/>
                      <a:pt x="1121518" y="200167"/>
                    </a:cubicBezTo>
                    <a:cubicBezTo>
                      <a:pt x="1115512" y="1488022"/>
                      <a:pt x="1159003" y="1803419"/>
                      <a:pt x="888683" y="2130852"/>
                    </a:cubicBezTo>
                    <a:lnTo>
                      <a:pt x="0" y="2124976"/>
                    </a:lnTo>
                    <a:cubicBezTo>
                      <a:pt x="609048" y="1733290"/>
                      <a:pt x="666750" y="1812375"/>
                      <a:pt x="660888" y="176593"/>
                    </a:cubicBezTo>
                    <a:cubicBezTo>
                      <a:pt x="667453" y="163012"/>
                      <a:pt x="683628" y="156649"/>
                      <a:pt x="694995" y="145476"/>
                    </a:cubicBezTo>
                    <a:lnTo>
                      <a:pt x="907489" y="4232"/>
                    </a:lnTo>
                    <a:cubicBezTo>
                      <a:pt x="912992" y="457"/>
                      <a:pt x="919513" y="-725"/>
                      <a:pt x="925606" y="418"/>
                    </a:cubicBezTo>
                    <a:close/>
                  </a:path>
                </a:pathLst>
              </a:cu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4" name="矩形 13"/>
              <p:cNvSpPr/>
              <p:nvPr/>
            </p:nvSpPr>
            <p:spPr>
              <a:xfrm>
                <a:off x="5489531" y="5338477"/>
                <a:ext cx="894022" cy="509744"/>
              </a:xfrm>
              <a:prstGeom prst="rect">
                <a:avLst/>
              </a:prstGeom>
              <a:solidFill>
                <a:srgbClr val="318AC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grpSp>
          <p:nvGrpSpPr>
            <p:cNvPr id="9" name="组合 8"/>
            <p:cNvGrpSpPr/>
            <p:nvPr/>
          </p:nvGrpSpPr>
          <p:grpSpPr>
            <a:xfrm>
              <a:off x="5545997" y="1388970"/>
              <a:ext cx="1269868" cy="4846510"/>
              <a:chOff x="8204345" y="2297402"/>
              <a:chExt cx="898379" cy="3428707"/>
            </a:xfrm>
          </p:grpSpPr>
          <p:sp>
            <p:nvSpPr>
              <p:cNvPr id="10" name="任意多边形 85"/>
              <p:cNvSpPr/>
              <p:nvPr/>
            </p:nvSpPr>
            <p:spPr>
              <a:xfrm>
                <a:off x="8207074" y="2297402"/>
                <a:ext cx="895650" cy="2926496"/>
              </a:xfrm>
              <a:custGeom>
                <a:avLst/>
                <a:gdLst>
                  <a:gd name="connsiteX0" fmla="*/ 415974 w 873126"/>
                  <a:gd name="connsiteY0" fmla="*/ 0 h 2929015"/>
                  <a:gd name="connsiteX1" fmla="*/ 422019 w 873126"/>
                  <a:gd name="connsiteY1" fmla="*/ 705 h 2929015"/>
                  <a:gd name="connsiteX2" fmla="*/ 428065 w 873126"/>
                  <a:gd name="connsiteY2" fmla="*/ 1 h 2929015"/>
                  <a:gd name="connsiteX3" fmla="*/ 430151 w 873126"/>
                  <a:gd name="connsiteY3" fmla="*/ 1652 h 2929015"/>
                  <a:gd name="connsiteX4" fmla="*/ 432501 w 873126"/>
                  <a:gd name="connsiteY4" fmla="*/ 1926 h 2929015"/>
                  <a:gd name="connsiteX5" fmla="*/ 435859 w 873126"/>
                  <a:gd name="connsiteY5" fmla="*/ 6170 h 2929015"/>
                  <a:gd name="connsiteX6" fmla="*/ 645313 w 873126"/>
                  <a:gd name="connsiteY6" fmla="*/ 171931 h 2929015"/>
                  <a:gd name="connsiteX7" fmla="*/ 646148 w 873126"/>
                  <a:gd name="connsiteY7" fmla="*/ 179098 h 2929015"/>
                  <a:gd name="connsiteX8" fmla="*/ 650876 w 873126"/>
                  <a:gd name="connsiteY8" fmla="*/ 179098 h 2929015"/>
                  <a:gd name="connsiteX9" fmla="*/ 650875 w 873126"/>
                  <a:gd name="connsiteY9" fmla="*/ 2049022 h 2929015"/>
                  <a:gd name="connsiteX10" fmla="*/ 873126 w 873126"/>
                  <a:gd name="connsiteY10" fmla="*/ 2918964 h 2929015"/>
                  <a:gd name="connsiteX11" fmla="*/ 0 w 873126"/>
                  <a:gd name="connsiteY11" fmla="*/ 2929015 h 2929015"/>
                  <a:gd name="connsiteX12" fmla="*/ 180976 w 873126"/>
                  <a:gd name="connsiteY12" fmla="*/ 2049022 h 2929015"/>
                  <a:gd name="connsiteX13" fmla="*/ 193676 w 873126"/>
                  <a:gd name="connsiteY13" fmla="*/ 179098 h 2929015"/>
                  <a:gd name="connsiteX14" fmla="*/ 197891 w 873126"/>
                  <a:gd name="connsiteY14" fmla="*/ 179098 h 2929015"/>
                  <a:gd name="connsiteX15" fmla="*/ 198725 w 873126"/>
                  <a:gd name="connsiteY15" fmla="*/ 171930 h 2929015"/>
                  <a:gd name="connsiteX16" fmla="*/ 408179 w 873126"/>
                  <a:gd name="connsiteY16" fmla="*/ 6170 h 2929015"/>
                  <a:gd name="connsiteX17" fmla="*/ 411539 w 873126"/>
                  <a:gd name="connsiteY17" fmla="*/ 1926 h 2929015"/>
                  <a:gd name="connsiteX18" fmla="*/ 413888 w 873126"/>
                  <a:gd name="connsiteY18" fmla="*/ 1653 h 2929015"/>
                  <a:gd name="connsiteX0-1" fmla="*/ 415974 w 885826"/>
                  <a:gd name="connsiteY0-2" fmla="*/ 0 h 2931664"/>
                  <a:gd name="connsiteX1-3" fmla="*/ 422019 w 885826"/>
                  <a:gd name="connsiteY1-4" fmla="*/ 705 h 2931664"/>
                  <a:gd name="connsiteX2-5" fmla="*/ 428065 w 885826"/>
                  <a:gd name="connsiteY2-6" fmla="*/ 1 h 2931664"/>
                  <a:gd name="connsiteX3-7" fmla="*/ 430151 w 885826"/>
                  <a:gd name="connsiteY3-8" fmla="*/ 1652 h 2931664"/>
                  <a:gd name="connsiteX4-9" fmla="*/ 432501 w 885826"/>
                  <a:gd name="connsiteY4-10" fmla="*/ 1926 h 2931664"/>
                  <a:gd name="connsiteX5-11" fmla="*/ 435859 w 885826"/>
                  <a:gd name="connsiteY5-12" fmla="*/ 6170 h 2931664"/>
                  <a:gd name="connsiteX6-13" fmla="*/ 645313 w 885826"/>
                  <a:gd name="connsiteY6-14" fmla="*/ 171931 h 2931664"/>
                  <a:gd name="connsiteX7-15" fmla="*/ 646148 w 885826"/>
                  <a:gd name="connsiteY7-16" fmla="*/ 179098 h 2931664"/>
                  <a:gd name="connsiteX8-17" fmla="*/ 650876 w 885826"/>
                  <a:gd name="connsiteY8-18" fmla="*/ 179098 h 2931664"/>
                  <a:gd name="connsiteX9-19" fmla="*/ 650875 w 885826"/>
                  <a:gd name="connsiteY9-20" fmla="*/ 2049022 h 2931664"/>
                  <a:gd name="connsiteX10-21" fmla="*/ 885826 w 885826"/>
                  <a:gd name="connsiteY10-22" fmla="*/ 2931664 h 2931664"/>
                  <a:gd name="connsiteX11-23" fmla="*/ 0 w 885826"/>
                  <a:gd name="connsiteY11-24" fmla="*/ 2929015 h 2931664"/>
                  <a:gd name="connsiteX12-25" fmla="*/ 180976 w 885826"/>
                  <a:gd name="connsiteY12-26" fmla="*/ 2049022 h 2931664"/>
                  <a:gd name="connsiteX13-27" fmla="*/ 193676 w 885826"/>
                  <a:gd name="connsiteY13-28" fmla="*/ 179098 h 2931664"/>
                  <a:gd name="connsiteX14-29" fmla="*/ 197891 w 885826"/>
                  <a:gd name="connsiteY14-30" fmla="*/ 179098 h 2931664"/>
                  <a:gd name="connsiteX15-31" fmla="*/ 198725 w 885826"/>
                  <a:gd name="connsiteY15-32" fmla="*/ 171930 h 2931664"/>
                  <a:gd name="connsiteX16-33" fmla="*/ 408179 w 885826"/>
                  <a:gd name="connsiteY16-34" fmla="*/ 6170 h 2931664"/>
                  <a:gd name="connsiteX17-35" fmla="*/ 411539 w 885826"/>
                  <a:gd name="connsiteY17-36" fmla="*/ 1926 h 2931664"/>
                  <a:gd name="connsiteX18-37" fmla="*/ 413888 w 885826"/>
                  <a:gd name="connsiteY18-38" fmla="*/ 1653 h 2931664"/>
                  <a:gd name="connsiteX19" fmla="*/ 415974 w 885826"/>
                  <a:gd name="connsiteY19" fmla="*/ 0 h 2931664"/>
                  <a:gd name="connsiteX0-39" fmla="*/ 415974 w 885826"/>
                  <a:gd name="connsiteY0-40" fmla="*/ 0 h 2929015"/>
                  <a:gd name="connsiteX1-41" fmla="*/ 422019 w 885826"/>
                  <a:gd name="connsiteY1-42" fmla="*/ 705 h 2929015"/>
                  <a:gd name="connsiteX2-43" fmla="*/ 428065 w 885826"/>
                  <a:gd name="connsiteY2-44" fmla="*/ 1 h 2929015"/>
                  <a:gd name="connsiteX3-45" fmla="*/ 430151 w 885826"/>
                  <a:gd name="connsiteY3-46" fmla="*/ 1652 h 2929015"/>
                  <a:gd name="connsiteX4-47" fmla="*/ 432501 w 885826"/>
                  <a:gd name="connsiteY4-48" fmla="*/ 1926 h 2929015"/>
                  <a:gd name="connsiteX5-49" fmla="*/ 435859 w 885826"/>
                  <a:gd name="connsiteY5-50" fmla="*/ 6170 h 2929015"/>
                  <a:gd name="connsiteX6-51" fmla="*/ 645313 w 885826"/>
                  <a:gd name="connsiteY6-52" fmla="*/ 171931 h 2929015"/>
                  <a:gd name="connsiteX7-53" fmla="*/ 646148 w 885826"/>
                  <a:gd name="connsiteY7-54" fmla="*/ 179098 h 2929015"/>
                  <a:gd name="connsiteX8-55" fmla="*/ 650876 w 885826"/>
                  <a:gd name="connsiteY8-56" fmla="*/ 179098 h 2929015"/>
                  <a:gd name="connsiteX9-57" fmla="*/ 650875 w 885826"/>
                  <a:gd name="connsiteY9-58" fmla="*/ 2049022 h 2929015"/>
                  <a:gd name="connsiteX10-59" fmla="*/ 885826 w 885826"/>
                  <a:gd name="connsiteY10-60" fmla="*/ 2919758 h 2929015"/>
                  <a:gd name="connsiteX11-61" fmla="*/ 0 w 885826"/>
                  <a:gd name="connsiteY11-62" fmla="*/ 2929015 h 2929015"/>
                  <a:gd name="connsiteX12-63" fmla="*/ 180976 w 885826"/>
                  <a:gd name="connsiteY12-64" fmla="*/ 2049022 h 2929015"/>
                  <a:gd name="connsiteX13-65" fmla="*/ 193676 w 885826"/>
                  <a:gd name="connsiteY13-66" fmla="*/ 179098 h 2929015"/>
                  <a:gd name="connsiteX14-67" fmla="*/ 197891 w 885826"/>
                  <a:gd name="connsiteY14-68" fmla="*/ 179098 h 2929015"/>
                  <a:gd name="connsiteX15-69" fmla="*/ 198725 w 885826"/>
                  <a:gd name="connsiteY15-70" fmla="*/ 171930 h 2929015"/>
                  <a:gd name="connsiteX16-71" fmla="*/ 408179 w 885826"/>
                  <a:gd name="connsiteY16-72" fmla="*/ 6170 h 2929015"/>
                  <a:gd name="connsiteX17-73" fmla="*/ 411539 w 885826"/>
                  <a:gd name="connsiteY17-74" fmla="*/ 1926 h 2929015"/>
                  <a:gd name="connsiteX18-75" fmla="*/ 413888 w 885826"/>
                  <a:gd name="connsiteY18-76" fmla="*/ 1653 h 2929015"/>
                  <a:gd name="connsiteX19-77" fmla="*/ 415974 w 885826"/>
                  <a:gd name="connsiteY19-78" fmla="*/ 0 h 2929015"/>
                  <a:gd name="connsiteX0-79" fmla="*/ 423118 w 892970"/>
                  <a:gd name="connsiteY0-80" fmla="*/ 0 h 2929015"/>
                  <a:gd name="connsiteX1-81" fmla="*/ 429163 w 892970"/>
                  <a:gd name="connsiteY1-82" fmla="*/ 705 h 2929015"/>
                  <a:gd name="connsiteX2-83" fmla="*/ 435209 w 892970"/>
                  <a:gd name="connsiteY2-84" fmla="*/ 1 h 2929015"/>
                  <a:gd name="connsiteX3-85" fmla="*/ 437295 w 892970"/>
                  <a:gd name="connsiteY3-86" fmla="*/ 1652 h 2929015"/>
                  <a:gd name="connsiteX4-87" fmla="*/ 439645 w 892970"/>
                  <a:gd name="connsiteY4-88" fmla="*/ 1926 h 2929015"/>
                  <a:gd name="connsiteX5-89" fmla="*/ 443003 w 892970"/>
                  <a:gd name="connsiteY5-90" fmla="*/ 6170 h 2929015"/>
                  <a:gd name="connsiteX6-91" fmla="*/ 652457 w 892970"/>
                  <a:gd name="connsiteY6-92" fmla="*/ 171931 h 2929015"/>
                  <a:gd name="connsiteX7-93" fmla="*/ 653292 w 892970"/>
                  <a:gd name="connsiteY7-94" fmla="*/ 179098 h 2929015"/>
                  <a:gd name="connsiteX8-95" fmla="*/ 658020 w 892970"/>
                  <a:gd name="connsiteY8-96" fmla="*/ 179098 h 2929015"/>
                  <a:gd name="connsiteX9-97" fmla="*/ 658019 w 892970"/>
                  <a:gd name="connsiteY9-98" fmla="*/ 2049022 h 2929015"/>
                  <a:gd name="connsiteX10-99" fmla="*/ 892970 w 892970"/>
                  <a:gd name="connsiteY10-100" fmla="*/ 2919758 h 2929015"/>
                  <a:gd name="connsiteX11-101" fmla="*/ 0 w 892970"/>
                  <a:gd name="connsiteY11-102" fmla="*/ 2929015 h 2929015"/>
                  <a:gd name="connsiteX12-103" fmla="*/ 188120 w 892970"/>
                  <a:gd name="connsiteY12-104" fmla="*/ 2049022 h 2929015"/>
                  <a:gd name="connsiteX13-105" fmla="*/ 200820 w 892970"/>
                  <a:gd name="connsiteY13-106" fmla="*/ 179098 h 2929015"/>
                  <a:gd name="connsiteX14-107" fmla="*/ 205035 w 892970"/>
                  <a:gd name="connsiteY14-108" fmla="*/ 179098 h 2929015"/>
                  <a:gd name="connsiteX15-109" fmla="*/ 205869 w 892970"/>
                  <a:gd name="connsiteY15-110" fmla="*/ 171930 h 2929015"/>
                  <a:gd name="connsiteX16-111" fmla="*/ 415323 w 892970"/>
                  <a:gd name="connsiteY16-112" fmla="*/ 6170 h 2929015"/>
                  <a:gd name="connsiteX17-113" fmla="*/ 418683 w 892970"/>
                  <a:gd name="connsiteY17-114" fmla="*/ 1926 h 2929015"/>
                  <a:gd name="connsiteX18-115" fmla="*/ 421032 w 892970"/>
                  <a:gd name="connsiteY18-116" fmla="*/ 1653 h 2929015"/>
                  <a:gd name="connsiteX19-117" fmla="*/ 423118 w 892970"/>
                  <a:gd name="connsiteY19-118" fmla="*/ 0 h 2929015"/>
                  <a:gd name="connsiteX0-119" fmla="*/ 423118 w 892970"/>
                  <a:gd name="connsiteY0-120" fmla="*/ 0 h 2929015"/>
                  <a:gd name="connsiteX1-121" fmla="*/ 429163 w 892970"/>
                  <a:gd name="connsiteY1-122" fmla="*/ 705 h 2929015"/>
                  <a:gd name="connsiteX2-123" fmla="*/ 435209 w 892970"/>
                  <a:gd name="connsiteY2-124" fmla="*/ 1 h 2929015"/>
                  <a:gd name="connsiteX3-125" fmla="*/ 437295 w 892970"/>
                  <a:gd name="connsiteY3-126" fmla="*/ 1652 h 2929015"/>
                  <a:gd name="connsiteX4-127" fmla="*/ 439645 w 892970"/>
                  <a:gd name="connsiteY4-128" fmla="*/ 1926 h 2929015"/>
                  <a:gd name="connsiteX5-129" fmla="*/ 443003 w 892970"/>
                  <a:gd name="connsiteY5-130" fmla="*/ 6170 h 2929015"/>
                  <a:gd name="connsiteX6-131" fmla="*/ 652457 w 892970"/>
                  <a:gd name="connsiteY6-132" fmla="*/ 171931 h 2929015"/>
                  <a:gd name="connsiteX7-133" fmla="*/ 653292 w 892970"/>
                  <a:gd name="connsiteY7-134" fmla="*/ 179098 h 2929015"/>
                  <a:gd name="connsiteX8-135" fmla="*/ 658020 w 892970"/>
                  <a:gd name="connsiteY8-136" fmla="*/ 179098 h 2929015"/>
                  <a:gd name="connsiteX9-137" fmla="*/ 658019 w 892970"/>
                  <a:gd name="connsiteY9-138" fmla="*/ 2049022 h 2929015"/>
                  <a:gd name="connsiteX10-139" fmla="*/ 892970 w 892970"/>
                  <a:gd name="connsiteY10-140" fmla="*/ 2919758 h 2929015"/>
                  <a:gd name="connsiteX11-141" fmla="*/ 0 w 892970"/>
                  <a:gd name="connsiteY11-142" fmla="*/ 2929015 h 2929015"/>
                  <a:gd name="connsiteX12-143" fmla="*/ 188120 w 892970"/>
                  <a:gd name="connsiteY12-144" fmla="*/ 2049022 h 2929015"/>
                  <a:gd name="connsiteX13-145" fmla="*/ 200820 w 892970"/>
                  <a:gd name="connsiteY13-146" fmla="*/ 179098 h 2929015"/>
                  <a:gd name="connsiteX14-147" fmla="*/ 205035 w 892970"/>
                  <a:gd name="connsiteY14-148" fmla="*/ 179098 h 2929015"/>
                  <a:gd name="connsiteX15-149" fmla="*/ 205869 w 892970"/>
                  <a:gd name="connsiteY15-150" fmla="*/ 171930 h 2929015"/>
                  <a:gd name="connsiteX16-151" fmla="*/ 415323 w 892970"/>
                  <a:gd name="connsiteY16-152" fmla="*/ 6170 h 2929015"/>
                  <a:gd name="connsiteX17-153" fmla="*/ 418683 w 892970"/>
                  <a:gd name="connsiteY17-154" fmla="*/ 1926 h 2929015"/>
                  <a:gd name="connsiteX18-155" fmla="*/ 421032 w 892970"/>
                  <a:gd name="connsiteY18-156" fmla="*/ 1653 h 2929015"/>
                  <a:gd name="connsiteX19-157" fmla="*/ 423118 w 892970"/>
                  <a:gd name="connsiteY19-158" fmla="*/ 0 h 2929015"/>
                  <a:gd name="connsiteX0-159" fmla="*/ 423118 w 892970"/>
                  <a:gd name="connsiteY0-160" fmla="*/ 0 h 2929015"/>
                  <a:gd name="connsiteX1-161" fmla="*/ 429163 w 892970"/>
                  <a:gd name="connsiteY1-162" fmla="*/ 705 h 2929015"/>
                  <a:gd name="connsiteX2-163" fmla="*/ 435209 w 892970"/>
                  <a:gd name="connsiteY2-164" fmla="*/ 1 h 2929015"/>
                  <a:gd name="connsiteX3-165" fmla="*/ 437295 w 892970"/>
                  <a:gd name="connsiteY3-166" fmla="*/ 1652 h 2929015"/>
                  <a:gd name="connsiteX4-167" fmla="*/ 439645 w 892970"/>
                  <a:gd name="connsiteY4-168" fmla="*/ 1926 h 2929015"/>
                  <a:gd name="connsiteX5-169" fmla="*/ 443003 w 892970"/>
                  <a:gd name="connsiteY5-170" fmla="*/ 6170 h 2929015"/>
                  <a:gd name="connsiteX6-171" fmla="*/ 652457 w 892970"/>
                  <a:gd name="connsiteY6-172" fmla="*/ 171931 h 2929015"/>
                  <a:gd name="connsiteX7-173" fmla="*/ 653292 w 892970"/>
                  <a:gd name="connsiteY7-174" fmla="*/ 179098 h 2929015"/>
                  <a:gd name="connsiteX8-175" fmla="*/ 658020 w 892970"/>
                  <a:gd name="connsiteY8-176" fmla="*/ 179098 h 2929015"/>
                  <a:gd name="connsiteX9-177" fmla="*/ 658019 w 892970"/>
                  <a:gd name="connsiteY9-178" fmla="*/ 2049022 h 2929015"/>
                  <a:gd name="connsiteX10-179" fmla="*/ 892970 w 892970"/>
                  <a:gd name="connsiteY10-180" fmla="*/ 2919758 h 2929015"/>
                  <a:gd name="connsiteX11-181" fmla="*/ 0 w 892970"/>
                  <a:gd name="connsiteY11-182" fmla="*/ 2929015 h 2929015"/>
                  <a:gd name="connsiteX12-183" fmla="*/ 188120 w 892970"/>
                  <a:gd name="connsiteY12-184" fmla="*/ 2049022 h 2929015"/>
                  <a:gd name="connsiteX13-185" fmla="*/ 200820 w 892970"/>
                  <a:gd name="connsiteY13-186" fmla="*/ 179098 h 2929015"/>
                  <a:gd name="connsiteX14-187" fmla="*/ 205035 w 892970"/>
                  <a:gd name="connsiteY14-188" fmla="*/ 179098 h 2929015"/>
                  <a:gd name="connsiteX15-189" fmla="*/ 205869 w 892970"/>
                  <a:gd name="connsiteY15-190" fmla="*/ 171930 h 2929015"/>
                  <a:gd name="connsiteX16-191" fmla="*/ 415323 w 892970"/>
                  <a:gd name="connsiteY16-192" fmla="*/ 6170 h 2929015"/>
                  <a:gd name="connsiteX17-193" fmla="*/ 418683 w 892970"/>
                  <a:gd name="connsiteY17-194" fmla="*/ 1926 h 2929015"/>
                  <a:gd name="connsiteX18-195" fmla="*/ 421032 w 892970"/>
                  <a:gd name="connsiteY18-196" fmla="*/ 1653 h 2929015"/>
                  <a:gd name="connsiteX19-197" fmla="*/ 423118 w 892970"/>
                  <a:gd name="connsiteY19-198" fmla="*/ 0 h 2929015"/>
                  <a:gd name="connsiteX0-199" fmla="*/ 423118 w 892970"/>
                  <a:gd name="connsiteY0-200" fmla="*/ 0 h 2929015"/>
                  <a:gd name="connsiteX1-201" fmla="*/ 429163 w 892970"/>
                  <a:gd name="connsiteY1-202" fmla="*/ 705 h 2929015"/>
                  <a:gd name="connsiteX2-203" fmla="*/ 435209 w 892970"/>
                  <a:gd name="connsiteY2-204" fmla="*/ 1 h 2929015"/>
                  <a:gd name="connsiteX3-205" fmla="*/ 437295 w 892970"/>
                  <a:gd name="connsiteY3-206" fmla="*/ 1652 h 2929015"/>
                  <a:gd name="connsiteX4-207" fmla="*/ 439645 w 892970"/>
                  <a:gd name="connsiteY4-208" fmla="*/ 1926 h 2929015"/>
                  <a:gd name="connsiteX5-209" fmla="*/ 443003 w 892970"/>
                  <a:gd name="connsiteY5-210" fmla="*/ 6170 h 2929015"/>
                  <a:gd name="connsiteX6-211" fmla="*/ 652457 w 892970"/>
                  <a:gd name="connsiteY6-212" fmla="*/ 171931 h 2929015"/>
                  <a:gd name="connsiteX7-213" fmla="*/ 653292 w 892970"/>
                  <a:gd name="connsiteY7-214" fmla="*/ 179098 h 2929015"/>
                  <a:gd name="connsiteX8-215" fmla="*/ 658020 w 892970"/>
                  <a:gd name="connsiteY8-216" fmla="*/ 179098 h 2929015"/>
                  <a:gd name="connsiteX9-217" fmla="*/ 658019 w 892970"/>
                  <a:gd name="connsiteY9-218" fmla="*/ 2049022 h 2929015"/>
                  <a:gd name="connsiteX10-219" fmla="*/ 892970 w 892970"/>
                  <a:gd name="connsiteY10-220" fmla="*/ 2919758 h 2929015"/>
                  <a:gd name="connsiteX11-221" fmla="*/ 0 w 892970"/>
                  <a:gd name="connsiteY11-222" fmla="*/ 2929015 h 2929015"/>
                  <a:gd name="connsiteX12-223" fmla="*/ 188120 w 892970"/>
                  <a:gd name="connsiteY12-224" fmla="*/ 2049022 h 2929015"/>
                  <a:gd name="connsiteX13-225" fmla="*/ 200820 w 892970"/>
                  <a:gd name="connsiteY13-226" fmla="*/ 179098 h 2929015"/>
                  <a:gd name="connsiteX14-227" fmla="*/ 205035 w 892970"/>
                  <a:gd name="connsiteY14-228" fmla="*/ 179098 h 2929015"/>
                  <a:gd name="connsiteX15-229" fmla="*/ 205869 w 892970"/>
                  <a:gd name="connsiteY15-230" fmla="*/ 171930 h 2929015"/>
                  <a:gd name="connsiteX16-231" fmla="*/ 415323 w 892970"/>
                  <a:gd name="connsiteY16-232" fmla="*/ 6170 h 2929015"/>
                  <a:gd name="connsiteX17-233" fmla="*/ 418683 w 892970"/>
                  <a:gd name="connsiteY17-234" fmla="*/ 1926 h 2929015"/>
                  <a:gd name="connsiteX18-235" fmla="*/ 421032 w 892970"/>
                  <a:gd name="connsiteY18-236" fmla="*/ 1653 h 2929015"/>
                  <a:gd name="connsiteX19-237" fmla="*/ 423118 w 892970"/>
                  <a:gd name="connsiteY19-238" fmla="*/ 0 h 2929015"/>
                  <a:gd name="connsiteX0-239" fmla="*/ 423118 w 821729"/>
                  <a:gd name="connsiteY0-240" fmla="*/ 0 h 2929015"/>
                  <a:gd name="connsiteX1-241" fmla="*/ 429163 w 821729"/>
                  <a:gd name="connsiteY1-242" fmla="*/ 705 h 2929015"/>
                  <a:gd name="connsiteX2-243" fmla="*/ 435209 w 821729"/>
                  <a:gd name="connsiteY2-244" fmla="*/ 1 h 2929015"/>
                  <a:gd name="connsiteX3-245" fmla="*/ 437295 w 821729"/>
                  <a:gd name="connsiteY3-246" fmla="*/ 1652 h 2929015"/>
                  <a:gd name="connsiteX4-247" fmla="*/ 439645 w 821729"/>
                  <a:gd name="connsiteY4-248" fmla="*/ 1926 h 2929015"/>
                  <a:gd name="connsiteX5-249" fmla="*/ 443003 w 821729"/>
                  <a:gd name="connsiteY5-250" fmla="*/ 6170 h 2929015"/>
                  <a:gd name="connsiteX6-251" fmla="*/ 652457 w 821729"/>
                  <a:gd name="connsiteY6-252" fmla="*/ 171931 h 2929015"/>
                  <a:gd name="connsiteX7-253" fmla="*/ 653292 w 821729"/>
                  <a:gd name="connsiteY7-254" fmla="*/ 179098 h 2929015"/>
                  <a:gd name="connsiteX8-255" fmla="*/ 658020 w 821729"/>
                  <a:gd name="connsiteY8-256" fmla="*/ 179098 h 2929015"/>
                  <a:gd name="connsiteX9-257" fmla="*/ 658019 w 821729"/>
                  <a:gd name="connsiteY9-258" fmla="*/ 2049022 h 2929015"/>
                  <a:gd name="connsiteX10-259" fmla="*/ 821729 w 821729"/>
                  <a:gd name="connsiteY10-260" fmla="*/ 2926496 h 2929015"/>
                  <a:gd name="connsiteX11-261" fmla="*/ 0 w 821729"/>
                  <a:gd name="connsiteY11-262" fmla="*/ 2929015 h 2929015"/>
                  <a:gd name="connsiteX12-263" fmla="*/ 188120 w 821729"/>
                  <a:gd name="connsiteY12-264" fmla="*/ 2049022 h 2929015"/>
                  <a:gd name="connsiteX13-265" fmla="*/ 200820 w 821729"/>
                  <a:gd name="connsiteY13-266" fmla="*/ 179098 h 2929015"/>
                  <a:gd name="connsiteX14-267" fmla="*/ 205035 w 821729"/>
                  <a:gd name="connsiteY14-268" fmla="*/ 179098 h 2929015"/>
                  <a:gd name="connsiteX15-269" fmla="*/ 205869 w 821729"/>
                  <a:gd name="connsiteY15-270" fmla="*/ 171930 h 2929015"/>
                  <a:gd name="connsiteX16-271" fmla="*/ 415323 w 821729"/>
                  <a:gd name="connsiteY16-272" fmla="*/ 6170 h 2929015"/>
                  <a:gd name="connsiteX17-273" fmla="*/ 418683 w 821729"/>
                  <a:gd name="connsiteY17-274" fmla="*/ 1926 h 2929015"/>
                  <a:gd name="connsiteX18-275" fmla="*/ 421032 w 821729"/>
                  <a:gd name="connsiteY18-276" fmla="*/ 1653 h 2929015"/>
                  <a:gd name="connsiteX19-277" fmla="*/ 423118 w 821729"/>
                  <a:gd name="connsiteY19-278" fmla="*/ 0 h 2929015"/>
                  <a:gd name="connsiteX0-279" fmla="*/ 381561 w 780172"/>
                  <a:gd name="connsiteY0-280" fmla="*/ 0 h 2926496"/>
                  <a:gd name="connsiteX1-281" fmla="*/ 387606 w 780172"/>
                  <a:gd name="connsiteY1-282" fmla="*/ 705 h 2926496"/>
                  <a:gd name="connsiteX2-283" fmla="*/ 393652 w 780172"/>
                  <a:gd name="connsiteY2-284" fmla="*/ 1 h 2926496"/>
                  <a:gd name="connsiteX3-285" fmla="*/ 395738 w 780172"/>
                  <a:gd name="connsiteY3-286" fmla="*/ 1652 h 2926496"/>
                  <a:gd name="connsiteX4-287" fmla="*/ 398088 w 780172"/>
                  <a:gd name="connsiteY4-288" fmla="*/ 1926 h 2926496"/>
                  <a:gd name="connsiteX5-289" fmla="*/ 401446 w 780172"/>
                  <a:gd name="connsiteY5-290" fmla="*/ 6170 h 2926496"/>
                  <a:gd name="connsiteX6-291" fmla="*/ 610900 w 780172"/>
                  <a:gd name="connsiteY6-292" fmla="*/ 171931 h 2926496"/>
                  <a:gd name="connsiteX7-293" fmla="*/ 611735 w 780172"/>
                  <a:gd name="connsiteY7-294" fmla="*/ 179098 h 2926496"/>
                  <a:gd name="connsiteX8-295" fmla="*/ 616463 w 780172"/>
                  <a:gd name="connsiteY8-296" fmla="*/ 179098 h 2926496"/>
                  <a:gd name="connsiteX9-297" fmla="*/ 616462 w 780172"/>
                  <a:gd name="connsiteY9-298" fmla="*/ 2049022 h 2926496"/>
                  <a:gd name="connsiteX10-299" fmla="*/ 780172 w 780172"/>
                  <a:gd name="connsiteY10-300" fmla="*/ 2926496 h 2926496"/>
                  <a:gd name="connsiteX11-301" fmla="*/ 0 w 780172"/>
                  <a:gd name="connsiteY11-302" fmla="*/ 2915538 h 2926496"/>
                  <a:gd name="connsiteX12-303" fmla="*/ 146563 w 780172"/>
                  <a:gd name="connsiteY12-304" fmla="*/ 2049022 h 2926496"/>
                  <a:gd name="connsiteX13-305" fmla="*/ 159263 w 780172"/>
                  <a:gd name="connsiteY13-306" fmla="*/ 179098 h 2926496"/>
                  <a:gd name="connsiteX14-307" fmla="*/ 163478 w 780172"/>
                  <a:gd name="connsiteY14-308" fmla="*/ 179098 h 2926496"/>
                  <a:gd name="connsiteX15-309" fmla="*/ 164312 w 780172"/>
                  <a:gd name="connsiteY15-310" fmla="*/ 171930 h 2926496"/>
                  <a:gd name="connsiteX16-311" fmla="*/ 373766 w 780172"/>
                  <a:gd name="connsiteY16-312" fmla="*/ 6170 h 2926496"/>
                  <a:gd name="connsiteX17-313" fmla="*/ 377126 w 780172"/>
                  <a:gd name="connsiteY17-314" fmla="*/ 1926 h 2926496"/>
                  <a:gd name="connsiteX18-315" fmla="*/ 379475 w 780172"/>
                  <a:gd name="connsiteY18-316" fmla="*/ 1653 h 2926496"/>
                  <a:gd name="connsiteX19-317" fmla="*/ 381561 w 780172"/>
                  <a:gd name="connsiteY19-318" fmla="*/ 0 h 2926496"/>
                  <a:gd name="connsiteX0-319" fmla="*/ 381561 w 780172"/>
                  <a:gd name="connsiteY0-320" fmla="*/ 0 h 2926496"/>
                  <a:gd name="connsiteX1-321" fmla="*/ 387606 w 780172"/>
                  <a:gd name="connsiteY1-322" fmla="*/ 705 h 2926496"/>
                  <a:gd name="connsiteX2-323" fmla="*/ 393652 w 780172"/>
                  <a:gd name="connsiteY2-324" fmla="*/ 1 h 2926496"/>
                  <a:gd name="connsiteX3-325" fmla="*/ 395738 w 780172"/>
                  <a:gd name="connsiteY3-326" fmla="*/ 1652 h 2926496"/>
                  <a:gd name="connsiteX4-327" fmla="*/ 398088 w 780172"/>
                  <a:gd name="connsiteY4-328" fmla="*/ 1926 h 2926496"/>
                  <a:gd name="connsiteX5-329" fmla="*/ 401446 w 780172"/>
                  <a:gd name="connsiteY5-330" fmla="*/ 6170 h 2926496"/>
                  <a:gd name="connsiteX6-331" fmla="*/ 610900 w 780172"/>
                  <a:gd name="connsiteY6-332" fmla="*/ 171931 h 2926496"/>
                  <a:gd name="connsiteX7-333" fmla="*/ 611735 w 780172"/>
                  <a:gd name="connsiteY7-334" fmla="*/ 179098 h 2926496"/>
                  <a:gd name="connsiteX8-335" fmla="*/ 616463 w 780172"/>
                  <a:gd name="connsiteY8-336" fmla="*/ 179098 h 2926496"/>
                  <a:gd name="connsiteX9-337" fmla="*/ 616462 w 780172"/>
                  <a:gd name="connsiteY9-338" fmla="*/ 2049022 h 2926496"/>
                  <a:gd name="connsiteX10-339" fmla="*/ 780172 w 780172"/>
                  <a:gd name="connsiteY10-340" fmla="*/ 2926496 h 2926496"/>
                  <a:gd name="connsiteX11-341" fmla="*/ 0 w 780172"/>
                  <a:gd name="connsiteY11-342" fmla="*/ 2915538 h 2926496"/>
                  <a:gd name="connsiteX12-343" fmla="*/ 146563 w 780172"/>
                  <a:gd name="connsiteY12-344" fmla="*/ 2049022 h 2926496"/>
                  <a:gd name="connsiteX13-345" fmla="*/ 159263 w 780172"/>
                  <a:gd name="connsiteY13-346" fmla="*/ 179098 h 2926496"/>
                  <a:gd name="connsiteX14-347" fmla="*/ 163478 w 780172"/>
                  <a:gd name="connsiteY14-348" fmla="*/ 179098 h 2926496"/>
                  <a:gd name="connsiteX15-349" fmla="*/ 164312 w 780172"/>
                  <a:gd name="connsiteY15-350" fmla="*/ 171930 h 2926496"/>
                  <a:gd name="connsiteX16-351" fmla="*/ 373766 w 780172"/>
                  <a:gd name="connsiteY16-352" fmla="*/ 6170 h 2926496"/>
                  <a:gd name="connsiteX17-353" fmla="*/ 377126 w 780172"/>
                  <a:gd name="connsiteY17-354" fmla="*/ 1926 h 2926496"/>
                  <a:gd name="connsiteX18-355" fmla="*/ 379475 w 780172"/>
                  <a:gd name="connsiteY18-356" fmla="*/ 1653 h 2926496"/>
                  <a:gd name="connsiteX19-357" fmla="*/ 381561 w 780172"/>
                  <a:gd name="connsiteY19-358" fmla="*/ 0 h 2926496"/>
                  <a:gd name="connsiteX0-359" fmla="*/ 381561 w 780172"/>
                  <a:gd name="connsiteY0-360" fmla="*/ 0 h 2926496"/>
                  <a:gd name="connsiteX1-361" fmla="*/ 387606 w 780172"/>
                  <a:gd name="connsiteY1-362" fmla="*/ 705 h 2926496"/>
                  <a:gd name="connsiteX2-363" fmla="*/ 393652 w 780172"/>
                  <a:gd name="connsiteY2-364" fmla="*/ 1 h 2926496"/>
                  <a:gd name="connsiteX3-365" fmla="*/ 395738 w 780172"/>
                  <a:gd name="connsiteY3-366" fmla="*/ 1652 h 2926496"/>
                  <a:gd name="connsiteX4-367" fmla="*/ 398088 w 780172"/>
                  <a:gd name="connsiteY4-368" fmla="*/ 1926 h 2926496"/>
                  <a:gd name="connsiteX5-369" fmla="*/ 401446 w 780172"/>
                  <a:gd name="connsiteY5-370" fmla="*/ 6170 h 2926496"/>
                  <a:gd name="connsiteX6-371" fmla="*/ 610900 w 780172"/>
                  <a:gd name="connsiteY6-372" fmla="*/ 171931 h 2926496"/>
                  <a:gd name="connsiteX7-373" fmla="*/ 611735 w 780172"/>
                  <a:gd name="connsiteY7-374" fmla="*/ 179098 h 2926496"/>
                  <a:gd name="connsiteX8-375" fmla="*/ 616463 w 780172"/>
                  <a:gd name="connsiteY8-376" fmla="*/ 179098 h 2926496"/>
                  <a:gd name="connsiteX9-377" fmla="*/ 616462 w 780172"/>
                  <a:gd name="connsiteY9-378" fmla="*/ 2049022 h 2926496"/>
                  <a:gd name="connsiteX10-379" fmla="*/ 780172 w 780172"/>
                  <a:gd name="connsiteY10-380" fmla="*/ 2926496 h 2926496"/>
                  <a:gd name="connsiteX11-381" fmla="*/ 0 w 780172"/>
                  <a:gd name="connsiteY11-382" fmla="*/ 2915538 h 2926496"/>
                  <a:gd name="connsiteX12-383" fmla="*/ 146563 w 780172"/>
                  <a:gd name="connsiteY12-384" fmla="*/ 2049022 h 2926496"/>
                  <a:gd name="connsiteX13-385" fmla="*/ 159263 w 780172"/>
                  <a:gd name="connsiteY13-386" fmla="*/ 179098 h 2926496"/>
                  <a:gd name="connsiteX14-387" fmla="*/ 163478 w 780172"/>
                  <a:gd name="connsiteY14-388" fmla="*/ 179098 h 2926496"/>
                  <a:gd name="connsiteX15-389" fmla="*/ 164312 w 780172"/>
                  <a:gd name="connsiteY15-390" fmla="*/ 171930 h 2926496"/>
                  <a:gd name="connsiteX16-391" fmla="*/ 373766 w 780172"/>
                  <a:gd name="connsiteY16-392" fmla="*/ 6170 h 2926496"/>
                  <a:gd name="connsiteX17-393" fmla="*/ 377126 w 780172"/>
                  <a:gd name="connsiteY17-394" fmla="*/ 1926 h 2926496"/>
                  <a:gd name="connsiteX18-395" fmla="*/ 379475 w 780172"/>
                  <a:gd name="connsiteY18-396" fmla="*/ 1653 h 2926496"/>
                  <a:gd name="connsiteX19-397" fmla="*/ 381561 w 780172"/>
                  <a:gd name="connsiteY19-398" fmla="*/ 0 h 2926496"/>
                  <a:gd name="connsiteX0-399" fmla="*/ 381561 w 780172"/>
                  <a:gd name="connsiteY0-400" fmla="*/ 0 h 2926496"/>
                  <a:gd name="connsiteX1-401" fmla="*/ 387606 w 780172"/>
                  <a:gd name="connsiteY1-402" fmla="*/ 705 h 2926496"/>
                  <a:gd name="connsiteX2-403" fmla="*/ 393652 w 780172"/>
                  <a:gd name="connsiteY2-404" fmla="*/ 1 h 2926496"/>
                  <a:gd name="connsiteX3-405" fmla="*/ 395738 w 780172"/>
                  <a:gd name="connsiteY3-406" fmla="*/ 1652 h 2926496"/>
                  <a:gd name="connsiteX4-407" fmla="*/ 398088 w 780172"/>
                  <a:gd name="connsiteY4-408" fmla="*/ 1926 h 2926496"/>
                  <a:gd name="connsiteX5-409" fmla="*/ 401446 w 780172"/>
                  <a:gd name="connsiteY5-410" fmla="*/ 6170 h 2926496"/>
                  <a:gd name="connsiteX6-411" fmla="*/ 610900 w 780172"/>
                  <a:gd name="connsiteY6-412" fmla="*/ 171931 h 2926496"/>
                  <a:gd name="connsiteX7-413" fmla="*/ 611735 w 780172"/>
                  <a:gd name="connsiteY7-414" fmla="*/ 179098 h 2926496"/>
                  <a:gd name="connsiteX8-415" fmla="*/ 616463 w 780172"/>
                  <a:gd name="connsiteY8-416" fmla="*/ 179098 h 2926496"/>
                  <a:gd name="connsiteX9-417" fmla="*/ 616462 w 780172"/>
                  <a:gd name="connsiteY9-418" fmla="*/ 2049022 h 2926496"/>
                  <a:gd name="connsiteX10-419" fmla="*/ 780172 w 780172"/>
                  <a:gd name="connsiteY10-420" fmla="*/ 2926496 h 2926496"/>
                  <a:gd name="connsiteX11-421" fmla="*/ 0 w 780172"/>
                  <a:gd name="connsiteY11-422" fmla="*/ 2915538 h 2926496"/>
                  <a:gd name="connsiteX12-423" fmla="*/ 146563 w 780172"/>
                  <a:gd name="connsiteY12-424" fmla="*/ 2049022 h 2926496"/>
                  <a:gd name="connsiteX13-425" fmla="*/ 159263 w 780172"/>
                  <a:gd name="connsiteY13-426" fmla="*/ 179098 h 2926496"/>
                  <a:gd name="connsiteX14-427" fmla="*/ 163478 w 780172"/>
                  <a:gd name="connsiteY14-428" fmla="*/ 179098 h 2926496"/>
                  <a:gd name="connsiteX15-429" fmla="*/ 164312 w 780172"/>
                  <a:gd name="connsiteY15-430" fmla="*/ 171930 h 2926496"/>
                  <a:gd name="connsiteX16-431" fmla="*/ 373766 w 780172"/>
                  <a:gd name="connsiteY16-432" fmla="*/ 6170 h 2926496"/>
                  <a:gd name="connsiteX17-433" fmla="*/ 377126 w 780172"/>
                  <a:gd name="connsiteY17-434" fmla="*/ 1926 h 2926496"/>
                  <a:gd name="connsiteX18-435" fmla="*/ 379475 w 780172"/>
                  <a:gd name="connsiteY18-436" fmla="*/ 1653 h 2926496"/>
                  <a:gd name="connsiteX19-437" fmla="*/ 381561 w 780172"/>
                  <a:gd name="connsiteY19-438" fmla="*/ 0 h 2926496"/>
                  <a:gd name="connsiteX0-439" fmla="*/ 381561 w 792046"/>
                  <a:gd name="connsiteY0-440" fmla="*/ 0 h 2926496"/>
                  <a:gd name="connsiteX1-441" fmla="*/ 387606 w 792046"/>
                  <a:gd name="connsiteY1-442" fmla="*/ 705 h 2926496"/>
                  <a:gd name="connsiteX2-443" fmla="*/ 393652 w 792046"/>
                  <a:gd name="connsiteY2-444" fmla="*/ 1 h 2926496"/>
                  <a:gd name="connsiteX3-445" fmla="*/ 395738 w 792046"/>
                  <a:gd name="connsiteY3-446" fmla="*/ 1652 h 2926496"/>
                  <a:gd name="connsiteX4-447" fmla="*/ 398088 w 792046"/>
                  <a:gd name="connsiteY4-448" fmla="*/ 1926 h 2926496"/>
                  <a:gd name="connsiteX5-449" fmla="*/ 401446 w 792046"/>
                  <a:gd name="connsiteY5-450" fmla="*/ 6170 h 2926496"/>
                  <a:gd name="connsiteX6-451" fmla="*/ 610900 w 792046"/>
                  <a:gd name="connsiteY6-452" fmla="*/ 171931 h 2926496"/>
                  <a:gd name="connsiteX7-453" fmla="*/ 611735 w 792046"/>
                  <a:gd name="connsiteY7-454" fmla="*/ 179098 h 2926496"/>
                  <a:gd name="connsiteX8-455" fmla="*/ 616463 w 792046"/>
                  <a:gd name="connsiteY8-456" fmla="*/ 179098 h 2926496"/>
                  <a:gd name="connsiteX9-457" fmla="*/ 616462 w 792046"/>
                  <a:gd name="connsiteY9-458" fmla="*/ 2049022 h 2926496"/>
                  <a:gd name="connsiteX10-459" fmla="*/ 792046 w 792046"/>
                  <a:gd name="connsiteY10-460" fmla="*/ 2926496 h 2926496"/>
                  <a:gd name="connsiteX11-461" fmla="*/ 0 w 792046"/>
                  <a:gd name="connsiteY11-462" fmla="*/ 2915538 h 2926496"/>
                  <a:gd name="connsiteX12-463" fmla="*/ 146563 w 792046"/>
                  <a:gd name="connsiteY12-464" fmla="*/ 2049022 h 2926496"/>
                  <a:gd name="connsiteX13-465" fmla="*/ 159263 w 792046"/>
                  <a:gd name="connsiteY13-466" fmla="*/ 179098 h 2926496"/>
                  <a:gd name="connsiteX14-467" fmla="*/ 163478 w 792046"/>
                  <a:gd name="connsiteY14-468" fmla="*/ 179098 h 2926496"/>
                  <a:gd name="connsiteX15-469" fmla="*/ 164312 w 792046"/>
                  <a:gd name="connsiteY15-470" fmla="*/ 171930 h 2926496"/>
                  <a:gd name="connsiteX16-471" fmla="*/ 373766 w 792046"/>
                  <a:gd name="connsiteY16-472" fmla="*/ 6170 h 2926496"/>
                  <a:gd name="connsiteX17-473" fmla="*/ 377126 w 792046"/>
                  <a:gd name="connsiteY17-474" fmla="*/ 1926 h 2926496"/>
                  <a:gd name="connsiteX18-475" fmla="*/ 379475 w 792046"/>
                  <a:gd name="connsiteY18-476" fmla="*/ 1653 h 2926496"/>
                  <a:gd name="connsiteX19-477" fmla="*/ 381561 w 792046"/>
                  <a:gd name="connsiteY19-478" fmla="*/ 0 h 2926496"/>
                  <a:gd name="connsiteX0-479" fmla="*/ 387498 w 797983"/>
                  <a:gd name="connsiteY0-480" fmla="*/ 0 h 2926496"/>
                  <a:gd name="connsiteX1-481" fmla="*/ 393543 w 797983"/>
                  <a:gd name="connsiteY1-482" fmla="*/ 705 h 2926496"/>
                  <a:gd name="connsiteX2-483" fmla="*/ 399589 w 797983"/>
                  <a:gd name="connsiteY2-484" fmla="*/ 1 h 2926496"/>
                  <a:gd name="connsiteX3-485" fmla="*/ 401675 w 797983"/>
                  <a:gd name="connsiteY3-486" fmla="*/ 1652 h 2926496"/>
                  <a:gd name="connsiteX4-487" fmla="*/ 404025 w 797983"/>
                  <a:gd name="connsiteY4-488" fmla="*/ 1926 h 2926496"/>
                  <a:gd name="connsiteX5-489" fmla="*/ 407383 w 797983"/>
                  <a:gd name="connsiteY5-490" fmla="*/ 6170 h 2926496"/>
                  <a:gd name="connsiteX6-491" fmla="*/ 616837 w 797983"/>
                  <a:gd name="connsiteY6-492" fmla="*/ 171931 h 2926496"/>
                  <a:gd name="connsiteX7-493" fmla="*/ 617672 w 797983"/>
                  <a:gd name="connsiteY7-494" fmla="*/ 179098 h 2926496"/>
                  <a:gd name="connsiteX8-495" fmla="*/ 622400 w 797983"/>
                  <a:gd name="connsiteY8-496" fmla="*/ 179098 h 2926496"/>
                  <a:gd name="connsiteX9-497" fmla="*/ 622399 w 797983"/>
                  <a:gd name="connsiteY9-498" fmla="*/ 2049022 h 2926496"/>
                  <a:gd name="connsiteX10-499" fmla="*/ 797983 w 797983"/>
                  <a:gd name="connsiteY10-500" fmla="*/ 2926496 h 2926496"/>
                  <a:gd name="connsiteX11-501" fmla="*/ 0 w 797983"/>
                  <a:gd name="connsiteY11-502" fmla="*/ 2915538 h 2926496"/>
                  <a:gd name="connsiteX12-503" fmla="*/ 152500 w 797983"/>
                  <a:gd name="connsiteY12-504" fmla="*/ 2049022 h 2926496"/>
                  <a:gd name="connsiteX13-505" fmla="*/ 165200 w 797983"/>
                  <a:gd name="connsiteY13-506" fmla="*/ 179098 h 2926496"/>
                  <a:gd name="connsiteX14-507" fmla="*/ 169415 w 797983"/>
                  <a:gd name="connsiteY14-508" fmla="*/ 179098 h 2926496"/>
                  <a:gd name="connsiteX15-509" fmla="*/ 170249 w 797983"/>
                  <a:gd name="connsiteY15-510" fmla="*/ 171930 h 2926496"/>
                  <a:gd name="connsiteX16-511" fmla="*/ 379703 w 797983"/>
                  <a:gd name="connsiteY16-512" fmla="*/ 6170 h 2926496"/>
                  <a:gd name="connsiteX17-513" fmla="*/ 383063 w 797983"/>
                  <a:gd name="connsiteY17-514" fmla="*/ 1926 h 2926496"/>
                  <a:gd name="connsiteX18-515" fmla="*/ 385412 w 797983"/>
                  <a:gd name="connsiteY18-516" fmla="*/ 1653 h 2926496"/>
                  <a:gd name="connsiteX19-517" fmla="*/ 387498 w 797983"/>
                  <a:gd name="connsiteY19-518" fmla="*/ 0 h 2926496"/>
                  <a:gd name="connsiteX0-519" fmla="*/ 375625 w 786110"/>
                  <a:gd name="connsiteY0-520" fmla="*/ 0 h 2926496"/>
                  <a:gd name="connsiteX1-521" fmla="*/ 381670 w 786110"/>
                  <a:gd name="connsiteY1-522" fmla="*/ 705 h 2926496"/>
                  <a:gd name="connsiteX2-523" fmla="*/ 387716 w 786110"/>
                  <a:gd name="connsiteY2-524" fmla="*/ 1 h 2926496"/>
                  <a:gd name="connsiteX3-525" fmla="*/ 389802 w 786110"/>
                  <a:gd name="connsiteY3-526" fmla="*/ 1652 h 2926496"/>
                  <a:gd name="connsiteX4-527" fmla="*/ 392152 w 786110"/>
                  <a:gd name="connsiteY4-528" fmla="*/ 1926 h 2926496"/>
                  <a:gd name="connsiteX5-529" fmla="*/ 395510 w 786110"/>
                  <a:gd name="connsiteY5-530" fmla="*/ 6170 h 2926496"/>
                  <a:gd name="connsiteX6-531" fmla="*/ 604964 w 786110"/>
                  <a:gd name="connsiteY6-532" fmla="*/ 171931 h 2926496"/>
                  <a:gd name="connsiteX7-533" fmla="*/ 605799 w 786110"/>
                  <a:gd name="connsiteY7-534" fmla="*/ 179098 h 2926496"/>
                  <a:gd name="connsiteX8-535" fmla="*/ 610527 w 786110"/>
                  <a:gd name="connsiteY8-536" fmla="*/ 179098 h 2926496"/>
                  <a:gd name="connsiteX9-537" fmla="*/ 610526 w 786110"/>
                  <a:gd name="connsiteY9-538" fmla="*/ 2049022 h 2926496"/>
                  <a:gd name="connsiteX10-539" fmla="*/ 786110 w 786110"/>
                  <a:gd name="connsiteY10-540" fmla="*/ 2926496 h 2926496"/>
                  <a:gd name="connsiteX11-541" fmla="*/ 0 w 786110"/>
                  <a:gd name="connsiteY11-542" fmla="*/ 2915538 h 2926496"/>
                  <a:gd name="connsiteX12-543" fmla="*/ 140627 w 786110"/>
                  <a:gd name="connsiteY12-544" fmla="*/ 2049022 h 2926496"/>
                  <a:gd name="connsiteX13-545" fmla="*/ 153327 w 786110"/>
                  <a:gd name="connsiteY13-546" fmla="*/ 179098 h 2926496"/>
                  <a:gd name="connsiteX14-547" fmla="*/ 157542 w 786110"/>
                  <a:gd name="connsiteY14-548" fmla="*/ 179098 h 2926496"/>
                  <a:gd name="connsiteX15-549" fmla="*/ 158376 w 786110"/>
                  <a:gd name="connsiteY15-550" fmla="*/ 171930 h 2926496"/>
                  <a:gd name="connsiteX16-551" fmla="*/ 367830 w 786110"/>
                  <a:gd name="connsiteY16-552" fmla="*/ 6170 h 2926496"/>
                  <a:gd name="connsiteX17-553" fmla="*/ 371190 w 786110"/>
                  <a:gd name="connsiteY17-554" fmla="*/ 1926 h 2926496"/>
                  <a:gd name="connsiteX18-555" fmla="*/ 373539 w 786110"/>
                  <a:gd name="connsiteY18-556" fmla="*/ 1653 h 2926496"/>
                  <a:gd name="connsiteX19-557" fmla="*/ 375625 w 786110"/>
                  <a:gd name="connsiteY19-558" fmla="*/ 0 h 2926496"/>
                  <a:gd name="connsiteX0-559" fmla="*/ 378594 w 789079"/>
                  <a:gd name="connsiteY0-560" fmla="*/ 0 h 2926496"/>
                  <a:gd name="connsiteX1-561" fmla="*/ 384639 w 789079"/>
                  <a:gd name="connsiteY1-562" fmla="*/ 705 h 2926496"/>
                  <a:gd name="connsiteX2-563" fmla="*/ 390685 w 789079"/>
                  <a:gd name="connsiteY2-564" fmla="*/ 1 h 2926496"/>
                  <a:gd name="connsiteX3-565" fmla="*/ 392771 w 789079"/>
                  <a:gd name="connsiteY3-566" fmla="*/ 1652 h 2926496"/>
                  <a:gd name="connsiteX4-567" fmla="*/ 395121 w 789079"/>
                  <a:gd name="connsiteY4-568" fmla="*/ 1926 h 2926496"/>
                  <a:gd name="connsiteX5-569" fmla="*/ 398479 w 789079"/>
                  <a:gd name="connsiteY5-570" fmla="*/ 6170 h 2926496"/>
                  <a:gd name="connsiteX6-571" fmla="*/ 607933 w 789079"/>
                  <a:gd name="connsiteY6-572" fmla="*/ 171931 h 2926496"/>
                  <a:gd name="connsiteX7-573" fmla="*/ 608768 w 789079"/>
                  <a:gd name="connsiteY7-574" fmla="*/ 179098 h 2926496"/>
                  <a:gd name="connsiteX8-575" fmla="*/ 613496 w 789079"/>
                  <a:gd name="connsiteY8-576" fmla="*/ 179098 h 2926496"/>
                  <a:gd name="connsiteX9-577" fmla="*/ 613495 w 789079"/>
                  <a:gd name="connsiteY9-578" fmla="*/ 2049022 h 2926496"/>
                  <a:gd name="connsiteX10-579" fmla="*/ 789079 w 789079"/>
                  <a:gd name="connsiteY10-580" fmla="*/ 2926496 h 2926496"/>
                  <a:gd name="connsiteX11-581" fmla="*/ 0 w 789079"/>
                  <a:gd name="connsiteY11-582" fmla="*/ 2922277 h 2926496"/>
                  <a:gd name="connsiteX12-583" fmla="*/ 143596 w 789079"/>
                  <a:gd name="connsiteY12-584" fmla="*/ 2049022 h 2926496"/>
                  <a:gd name="connsiteX13-585" fmla="*/ 156296 w 789079"/>
                  <a:gd name="connsiteY13-586" fmla="*/ 179098 h 2926496"/>
                  <a:gd name="connsiteX14-587" fmla="*/ 160511 w 789079"/>
                  <a:gd name="connsiteY14-588" fmla="*/ 179098 h 2926496"/>
                  <a:gd name="connsiteX15-589" fmla="*/ 161345 w 789079"/>
                  <a:gd name="connsiteY15-590" fmla="*/ 171930 h 2926496"/>
                  <a:gd name="connsiteX16-591" fmla="*/ 370799 w 789079"/>
                  <a:gd name="connsiteY16-592" fmla="*/ 6170 h 2926496"/>
                  <a:gd name="connsiteX17-593" fmla="*/ 374159 w 789079"/>
                  <a:gd name="connsiteY17-594" fmla="*/ 1926 h 2926496"/>
                  <a:gd name="connsiteX18-595" fmla="*/ 376508 w 789079"/>
                  <a:gd name="connsiteY18-596" fmla="*/ 1653 h 2926496"/>
                  <a:gd name="connsiteX19-597" fmla="*/ 378594 w 789079"/>
                  <a:gd name="connsiteY19-598" fmla="*/ 0 h 2926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77" y="connsiteY19-78"/>
                  </a:cxn>
                </a:cxnLst>
                <a:rect l="l" t="t" r="r" b="b"/>
                <a:pathLst>
                  <a:path w="789079" h="2926496">
                    <a:moveTo>
                      <a:pt x="378594" y="0"/>
                    </a:moveTo>
                    <a:lnTo>
                      <a:pt x="384639" y="705"/>
                    </a:lnTo>
                    <a:lnTo>
                      <a:pt x="390685" y="1"/>
                    </a:lnTo>
                    <a:lnTo>
                      <a:pt x="392771" y="1652"/>
                    </a:lnTo>
                    <a:lnTo>
                      <a:pt x="395121" y="1926"/>
                    </a:lnTo>
                    <a:lnTo>
                      <a:pt x="398479" y="6170"/>
                    </a:lnTo>
                    <a:lnTo>
                      <a:pt x="607933" y="171931"/>
                    </a:lnTo>
                    <a:cubicBezTo>
                      <a:pt x="608211" y="174320"/>
                      <a:pt x="608490" y="176709"/>
                      <a:pt x="608768" y="179098"/>
                    </a:cubicBezTo>
                    <a:lnTo>
                      <a:pt x="613496" y="179098"/>
                    </a:lnTo>
                    <a:cubicBezTo>
                      <a:pt x="613496" y="802406"/>
                      <a:pt x="613495" y="1425714"/>
                      <a:pt x="613495" y="2049022"/>
                    </a:cubicBezTo>
                    <a:cubicBezTo>
                      <a:pt x="624078" y="2396636"/>
                      <a:pt x="622922" y="2766816"/>
                      <a:pt x="789079" y="2926496"/>
                    </a:cubicBezTo>
                    <a:lnTo>
                      <a:pt x="0" y="2922277"/>
                    </a:lnTo>
                    <a:cubicBezTo>
                      <a:pt x="155989" y="2679726"/>
                      <a:pt x="140834" y="2460757"/>
                      <a:pt x="143596" y="2049022"/>
                    </a:cubicBezTo>
                    <a:cubicBezTo>
                      <a:pt x="147829" y="1425713"/>
                      <a:pt x="152063" y="802406"/>
                      <a:pt x="156296" y="179098"/>
                    </a:cubicBezTo>
                    <a:lnTo>
                      <a:pt x="160511" y="179098"/>
                    </a:lnTo>
                    <a:lnTo>
                      <a:pt x="161345" y="171930"/>
                    </a:lnTo>
                    <a:lnTo>
                      <a:pt x="370799" y="6170"/>
                    </a:lnTo>
                    <a:lnTo>
                      <a:pt x="374159" y="1926"/>
                    </a:lnTo>
                    <a:lnTo>
                      <a:pt x="376508" y="1653"/>
                    </a:lnTo>
                    <a:lnTo>
                      <a:pt x="378594" y="0"/>
                    </a:lnTo>
                    <a:close/>
                  </a:path>
                </a:pathLst>
              </a:custGeom>
              <a:solidFill>
                <a:srgbClr val="F35234"/>
              </a:solidFill>
              <a:ln w="222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1" name="矩形 10"/>
              <p:cNvSpPr/>
              <p:nvPr/>
            </p:nvSpPr>
            <p:spPr>
              <a:xfrm>
                <a:off x="8204345" y="5216365"/>
                <a:ext cx="894022" cy="509744"/>
              </a:xfrm>
              <a:prstGeom prst="rect">
                <a:avLst/>
              </a:prstGeom>
              <a:solidFill>
                <a:srgbClr val="E3310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grpSp>
      <p:sp>
        <p:nvSpPr>
          <p:cNvPr id="18" name="ïşlîḍé"/>
          <p:cNvSpPr/>
          <p:nvPr/>
        </p:nvSpPr>
        <p:spPr>
          <a:xfrm>
            <a:off x="863086" y="3855156"/>
            <a:ext cx="598223" cy="598222"/>
          </a:xfrm>
          <a:prstGeom prst="roundRect">
            <a:avLst/>
          </a:prstGeom>
          <a:gradFill flip="none" rotWithShape="1">
            <a:gsLst>
              <a:gs pos="0">
                <a:srgbClr val="F2F2F2"/>
              </a:gs>
              <a:gs pos="100000">
                <a:sysClr val="window" lastClr="FFFFFF">
                  <a:lumMod val="85000"/>
                </a:sysClr>
              </a:gs>
            </a:gsLst>
            <a:lin ang="18900000" scaled="1"/>
            <a:tileRect/>
          </a:gradFill>
          <a:ln w="22225" cap="flat" cmpd="sng" algn="ctr">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0" name="文本框 19"/>
          <p:cNvSpPr txBox="1"/>
          <p:nvPr/>
        </p:nvSpPr>
        <p:spPr>
          <a:xfrm>
            <a:off x="763270" y="4932680"/>
            <a:ext cx="3219450" cy="53086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1.</a:t>
            </a:r>
            <a:r>
              <a:rPr kumimoji="0" lang="zh-CN" alt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堆中每个节点的值都大于或等于其子节点的值</a:t>
            </a: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2.</a:t>
            </a:r>
            <a:r>
              <a:rPr kumimoji="0" lang="zh-CN" alt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堆的物理存储结构通常是数组</a:t>
            </a:r>
          </a:p>
        </p:txBody>
      </p:sp>
      <p:sp>
        <p:nvSpPr>
          <p:cNvPr id="21" name="文本框 20"/>
          <p:cNvSpPr txBox="1"/>
          <p:nvPr/>
        </p:nvSpPr>
        <p:spPr>
          <a:xfrm>
            <a:off x="763447" y="4609890"/>
            <a:ext cx="1477228" cy="3492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特点</a:t>
            </a:r>
          </a:p>
        </p:txBody>
      </p:sp>
      <p:sp>
        <p:nvSpPr>
          <p:cNvPr id="24" name="文本框 23"/>
          <p:cNvSpPr txBox="1"/>
          <p:nvPr/>
        </p:nvSpPr>
        <p:spPr>
          <a:xfrm>
            <a:off x="752017" y="2301908"/>
            <a:ext cx="3231193" cy="1529715"/>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大顶堆（Max Heap）是一种特殊的完全二叉树，其中每个节点的值都大于或等于其所有子节点的值，且树的根节点是整个堆中最大的元素。在这种数据结构中，任何一个父节点的值都不会小于其子节点的值，这使得大顶堆非常适合用来快速提取最大元素。</a:t>
            </a:r>
          </a:p>
        </p:txBody>
      </p:sp>
      <p:sp>
        <p:nvSpPr>
          <p:cNvPr id="25" name="文本框 24"/>
          <p:cNvSpPr txBox="1"/>
          <p:nvPr/>
        </p:nvSpPr>
        <p:spPr>
          <a:xfrm>
            <a:off x="763447" y="1897502"/>
            <a:ext cx="2439076" cy="423545"/>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大顶堆的定义</a:t>
            </a:r>
          </a:p>
        </p:txBody>
      </p:sp>
      <p:grpSp>
        <p:nvGrpSpPr>
          <p:cNvPr id="30" name="组合 84"/>
          <p:cNvGrpSpPr/>
          <p:nvPr/>
        </p:nvGrpSpPr>
        <p:grpSpPr bwMode="auto">
          <a:xfrm>
            <a:off x="987099" y="4035804"/>
            <a:ext cx="350195" cy="236926"/>
            <a:chOff x="6411012" y="3236368"/>
            <a:chExt cx="534842" cy="362605"/>
          </a:xfrm>
          <a:solidFill>
            <a:srgbClr val="0070C0"/>
          </a:solidFill>
        </p:grpSpPr>
        <p:sp>
          <p:nvSpPr>
            <p:cNvPr id="31" name="Freeform 258"/>
            <p:cNvSpPr>
              <a:spLocks noEditPoints="1" noChangeArrowheads="1"/>
            </p:cNvSpPr>
            <p:nvPr/>
          </p:nvSpPr>
          <p:spPr bwMode="auto">
            <a:xfrm>
              <a:off x="6411012" y="3236368"/>
              <a:ext cx="534842" cy="362605"/>
            </a:xfrm>
            <a:custGeom>
              <a:avLst/>
              <a:gdLst>
                <a:gd name="T0" fmla="*/ 2147483646 w 92"/>
                <a:gd name="T1" fmla="*/ 1822003790 h 63"/>
                <a:gd name="T2" fmla="*/ 2147483646 w 92"/>
                <a:gd name="T3" fmla="*/ 1822003790 h 63"/>
                <a:gd name="T4" fmla="*/ 2147483646 w 92"/>
                <a:gd name="T5" fmla="*/ 33129435 h 63"/>
                <a:gd name="T6" fmla="*/ 2147483646 w 92"/>
                <a:gd name="T7" fmla="*/ 0 h 63"/>
                <a:gd name="T8" fmla="*/ 270374258 w 92"/>
                <a:gd name="T9" fmla="*/ 0 h 63"/>
                <a:gd name="T10" fmla="*/ 202780694 w 92"/>
                <a:gd name="T11" fmla="*/ 33129435 h 63"/>
                <a:gd name="T12" fmla="*/ 202780694 w 92"/>
                <a:gd name="T13" fmla="*/ 1822003790 h 63"/>
                <a:gd name="T14" fmla="*/ 67593565 w 92"/>
                <a:gd name="T15" fmla="*/ 1822003790 h 63"/>
                <a:gd name="T16" fmla="*/ 0 w 92"/>
                <a:gd name="T17" fmla="*/ 1855133225 h 63"/>
                <a:gd name="T18" fmla="*/ 270374258 w 92"/>
                <a:gd name="T19" fmla="*/ 2087022000 h 63"/>
                <a:gd name="T20" fmla="*/ 2147483646 w 92"/>
                <a:gd name="T21" fmla="*/ 2087022000 h 63"/>
                <a:gd name="T22" fmla="*/ 2147483646 w 92"/>
                <a:gd name="T23" fmla="*/ 2087022000 h 63"/>
                <a:gd name="T24" fmla="*/ 2147483646 w 92"/>
                <a:gd name="T25" fmla="*/ 1855133225 h 63"/>
                <a:gd name="T26" fmla="*/ 2147483646 w 92"/>
                <a:gd name="T27" fmla="*/ 1822003790 h 63"/>
                <a:gd name="T28" fmla="*/ 304173947 w 92"/>
                <a:gd name="T29" fmla="*/ 99382548 h 63"/>
                <a:gd name="T30" fmla="*/ 2147483646 w 92"/>
                <a:gd name="T31" fmla="*/ 99382548 h 63"/>
                <a:gd name="T32" fmla="*/ 2147483646 w 92"/>
                <a:gd name="T33" fmla="*/ 1822003790 h 63"/>
                <a:gd name="T34" fmla="*/ 304173947 w 92"/>
                <a:gd name="T35" fmla="*/ 1822003790 h 63"/>
                <a:gd name="T36" fmla="*/ 304173947 w 92"/>
                <a:gd name="T37" fmla="*/ 99382548 h 63"/>
                <a:gd name="T38" fmla="*/ 1554651984 w 92"/>
                <a:gd name="T39" fmla="*/ 1987639452 h 63"/>
                <a:gd name="T40" fmla="*/ 1453264544 w 92"/>
                <a:gd name="T41" fmla="*/ 1921386339 h 63"/>
                <a:gd name="T42" fmla="*/ 1689839113 w 92"/>
                <a:gd name="T43" fmla="*/ 1921386339 h 63"/>
                <a:gd name="T44" fmla="*/ 1554651984 w 92"/>
                <a:gd name="T45" fmla="*/ 1987639452 h 63"/>
                <a:gd name="T46" fmla="*/ 135187129 w 92"/>
                <a:gd name="T47" fmla="*/ 1921386339 h 63"/>
                <a:gd name="T48" fmla="*/ 270374258 w 92"/>
                <a:gd name="T49" fmla="*/ 1921386339 h 63"/>
                <a:gd name="T50" fmla="*/ 1318077415 w 92"/>
                <a:gd name="T51" fmla="*/ 1921386339 h 63"/>
                <a:gd name="T52" fmla="*/ 1351871290 w 92"/>
                <a:gd name="T53" fmla="*/ 1987639452 h 63"/>
                <a:gd name="T54" fmla="*/ 270374258 w 92"/>
                <a:gd name="T55" fmla="*/ 1987639452 h 63"/>
                <a:gd name="T56" fmla="*/ 135187129 w 92"/>
                <a:gd name="T57" fmla="*/ 1921386339 h 63"/>
                <a:gd name="T58" fmla="*/ 2147483646 w 92"/>
                <a:gd name="T59" fmla="*/ 1987639452 h 63"/>
                <a:gd name="T60" fmla="*/ 2147483646 w 92"/>
                <a:gd name="T61" fmla="*/ 2053892566 h 63"/>
                <a:gd name="T62" fmla="*/ 2147483646 w 92"/>
                <a:gd name="T63" fmla="*/ 1987639452 h 63"/>
                <a:gd name="T64" fmla="*/ 1757432677 w 92"/>
                <a:gd name="T65" fmla="*/ 1987639452 h 63"/>
                <a:gd name="T66" fmla="*/ 1791232366 w 92"/>
                <a:gd name="T67" fmla="*/ 1921386339 h 63"/>
                <a:gd name="T68" fmla="*/ 2147483646 w 92"/>
                <a:gd name="T69" fmla="*/ 1921386339 h 63"/>
                <a:gd name="T70" fmla="*/ 2147483646 w 92"/>
                <a:gd name="T71" fmla="*/ 1921386339 h 63"/>
                <a:gd name="T72" fmla="*/ 2147483646 w 92"/>
                <a:gd name="T73" fmla="*/ 1987639452 h 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2" h="63">
                  <a:moveTo>
                    <a:pt x="90" y="55"/>
                  </a:moveTo>
                  <a:cubicBezTo>
                    <a:pt x="86" y="55"/>
                    <a:pt x="86" y="55"/>
                    <a:pt x="86" y="55"/>
                  </a:cubicBezTo>
                  <a:cubicBezTo>
                    <a:pt x="86" y="1"/>
                    <a:pt x="86" y="1"/>
                    <a:pt x="86" y="1"/>
                  </a:cubicBezTo>
                  <a:cubicBezTo>
                    <a:pt x="86" y="0"/>
                    <a:pt x="85" y="0"/>
                    <a:pt x="85" y="0"/>
                  </a:cubicBezTo>
                  <a:cubicBezTo>
                    <a:pt x="8" y="0"/>
                    <a:pt x="8" y="0"/>
                    <a:pt x="8" y="0"/>
                  </a:cubicBezTo>
                  <a:cubicBezTo>
                    <a:pt x="7" y="0"/>
                    <a:pt x="6" y="0"/>
                    <a:pt x="6" y="1"/>
                  </a:cubicBezTo>
                  <a:cubicBezTo>
                    <a:pt x="6" y="55"/>
                    <a:pt x="6" y="55"/>
                    <a:pt x="6" y="55"/>
                  </a:cubicBezTo>
                  <a:cubicBezTo>
                    <a:pt x="2" y="55"/>
                    <a:pt x="2" y="55"/>
                    <a:pt x="2" y="55"/>
                  </a:cubicBezTo>
                  <a:cubicBezTo>
                    <a:pt x="1" y="55"/>
                    <a:pt x="0" y="55"/>
                    <a:pt x="0" y="56"/>
                  </a:cubicBezTo>
                  <a:cubicBezTo>
                    <a:pt x="0" y="60"/>
                    <a:pt x="4" y="63"/>
                    <a:pt x="8" y="63"/>
                  </a:cubicBezTo>
                  <a:cubicBezTo>
                    <a:pt x="85" y="63"/>
                    <a:pt x="85" y="63"/>
                    <a:pt x="85" y="63"/>
                  </a:cubicBezTo>
                  <a:cubicBezTo>
                    <a:pt x="85" y="63"/>
                    <a:pt x="85" y="63"/>
                    <a:pt x="85" y="63"/>
                  </a:cubicBezTo>
                  <a:cubicBezTo>
                    <a:pt x="89" y="63"/>
                    <a:pt x="92" y="60"/>
                    <a:pt x="92" y="56"/>
                  </a:cubicBezTo>
                  <a:cubicBezTo>
                    <a:pt x="92" y="55"/>
                    <a:pt x="91" y="55"/>
                    <a:pt x="90" y="55"/>
                  </a:cubicBezTo>
                  <a:close/>
                  <a:moveTo>
                    <a:pt x="9" y="3"/>
                  </a:moveTo>
                  <a:cubicBezTo>
                    <a:pt x="83" y="3"/>
                    <a:pt x="83" y="3"/>
                    <a:pt x="83" y="3"/>
                  </a:cubicBezTo>
                  <a:cubicBezTo>
                    <a:pt x="83" y="55"/>
                    <a:pt x="83" y="55"/>
                    <a:pt x="83" y="55"/>
                  </a:cubicBezTo>
                  <a:cubicBezTo>
                    <a:pt x="9" y="55"/>
                    <a:pt x="9" y="55"/>
                    <a:pt x="9" y="55"/>
                  </a:cubicBezTo>
                  <a:lnTo>
                    <a:pt x="9" y="3"/>
                  </a:lnTo>
                  <a:close/>
                  <a:moveTo>
                    <a:pt x="46" y="60"/>
                  </a:moveTo>
                  <a:cubicBezTo>
                    <a:pt x="45" y="60"/>
                    <a:pt x="43" y="59"/>
                    <a:pt x="43" y="58"/>
                  </a:cubicBezTo>
                  <a:cubicBezTo>
                    <a:pt x="50" y="58"/>
                    <a:pt x="50" y="58"/>
                    <a:pt x="50" y="58"/>
                  </a:cubicBezTo>
                  <a:cubicBezTo>
                    <a:pt x="49" y="59"/>
                    <a:pt x="48" y="60"/>
                    <a:pt x="46" y="60"/>
                  </a:cubicBezTo>
                  <a:close/>
                  <a:moveTo>
                    <a:pt x="4" y="58"/>
                  </a:moveTo>
                  <a:cubicBezTo>
                    <a:pt x="8" y="58"/>
                    <a:pt x="8" y="58"/>
                    <a:pt x="8" y="58"/>
                  </a:cubicBezTo>
                  <a:cubicBezTo>
                    <a:pt x="39" y="58"/>
                    <a:pt x="39" y="58"/>
                    <a:pt x="39" y="58"/>
                  </a:cubicBezTo>
                  <a:cubicBezTo>
                    <a:pt x="39" y="59"/>
                    <a:pt x="40" y="60"/>
                    <a:pt x="40" y="60"/>
                  </a:cubicBezTo>
                  <a:cubicBezTo>
                    <a:pt x="8" y="60"/>
                    <a:pt x="8" y="60"/>
                    <a:pt x="8" y="60"/>
                  </a:cubicBezTo>
                  <a:cubicBezTo>
                    <a:pt x="6" y="60"/>
                    <a:pt x="5" y="59"/>
                    <a:pt x="4" y="58"/>
                  </a:cubicBezTo>
                  <a:close/>
                  <a:moveTo>
                    <a:pt x="85" y="60"/>
                  </a:moveTo>
                  <a:cubicBezTo>
                    <a:pt x="85" y="62"/>
                    <a:pt x="85" y="62"/>
                    <a:pt x="85" y="62"/>
                  </a:cubicBezTo>
                  <a:cubicBezTo>
                    <a:pt x="85" y="60"/>
                    <a:pt x="85" y="60"/>
                    <a:pt x="85" y="60"/>
                  </a:cubicBezTo>
                  <a:cubicBezTo>
                    <a:pt x="52" y="60"/>
                    <a:pt x="52" y="60"/>
                    <a:pt x="52" y="60"/>
                  </a:cubicBezTo>
                  <a:cubicBezTo>
                    <a:pt x="52" y="60"/>
                    <a:pt x="53" y="59"/>
                    <a:pt x="53" y="58"/>
                  </a:cubicBezTo>
                  <a:cubicBezTo>
                    <a:pt x="85" y="58"/>
                    <a:pt x="85" y="58"/>
                    <a:pt x="85" y="58"/>
                  </a:cubicBezTo>
                  <a:cubicBezTo>
                    <a:pt x="88" y="58"/>
                    <a:pt x="88" y="58"/>
                    <a:pt x="88" y="58"/>
                  </a:cubicBezTo>
                  <a:cubicBezTo>
                    <a:pt x="87" y="59"/>
                    <a:pt x="86" y="60"/>
                    <a:pt x="85"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2" name="Freeform 259"/>
            <p:cNvSpPr>
              <a:spLocks noEditPoints="1" noChangeArrowheads="1"/>
            </p:cNvSpPr>
            <p:nvPr/>
          </p:nvSpPr>
          <p:spPr bwMode="auto">
            <a:xfrm>
              <a:off x="6474468" y="3263563"/>
              <a:ext cx="407930" cy="271953"/>
            </a:xfrm>
            <a:custGeom>
              <a:avLst/>
              <a:gdLst>
                <a:gd name="T0" fmla="*/ 2147483646 w 70"/>
                <a:gd name="T1" fmla="*/ 1540104556 h 47"/>
                <a:gd name="T2" fmla="*/ 2147483646 w 70"/>
                <a:gd name="T3" fmla="*/ 66958300 h 47"/>
                <a:gd name="T4" fmla="*/ 2147483646 w 70"/>
                <a:gd name="T5" fmla="*/ 0 h 47"/>
                <a:gd name="T6" fmla="*/ 67920345 w 70"/>
                <a:gd name="T7" fmla="*/ 0 h 47"/>
                <a:gd name="T8" fmla="*/ 0 w 70"/>
                <a:gd name="T9" fmla="*/ 66958300 h 47"/>
                <a:gd name="T10" fmla="*/ 0 w 70"/>
                <a:gd name="T11" fmla="*/ 1540104556 h 47"/>
                <a:gd name="T12" fmla="*/ 67920345 w 70"/>
                <a:gd name="T13" fmla="*/ 1573583707 h 47"/>
                <a:gd name="T14" fmla="*/ 2147483646 w 70"/>
                <a:gd name="T15" fmla="*/ 1573583707 h 47"/>
                <a:gd name="T16" fmla="*/ 2147483646 w 70"/>
                <a:gd name="T17" fmla="*/ 1540104556 h 47"/>
                <a:gd name="T18" fmla="*/ 2147483646 w 70"/>
                <a:gd name="T19" fmla="*/ 1473140470 h 47"/>
                <a:gd name="T20" fmla="*/ 135840690 w 70"/>
                <a:gd name="T21" fmla="*/ 1473140470 h 47"/>
                <a:gd name="T22" fmla="*/ 135840690 w 70"/>
                <a:gd name="T23" fmla="*/ 100443237 h 47"/>
                <a:gd name="T24" fmla="*/ 2147483646 w 70"/>
                <a:gd name="T25" fmla="*/ 100443237 h 47"/>
                <a:gd name="T26" fmla="*/ 2147483646 w 70"/>
                <a:gd name="T27" fmla="*/ 147314047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 h="47">
                  <a:moveTo>
                    <a:pt x="70" y="46"/>
                  </a:moveTo>
                  <a:cubicBezTo>
                    <a:pt x="70" y="2"/>
                    <a:pt x="70" y="2"/>
                    <a:pt x="70" y="2"/>
                  </a:cubicBezTo>
                  <a:cubicBezTo>
                    <a:pt x="70" y="1"/>
                    <a:pt x="69" y="0"/>
                    <a:pt x="68" y="0"/>
                  </a:cubicBezTo>
                  <a:cubicBezTo>
                    <a:pt x="2" y="0"/>
                    <a:pt x="2" y="0"/>
                    <a:pt x="2" y="0"/>
                  </a:cubicBezTo>
                  <a:cubicBezTo>
                    <a:pt x="1" y="0"/>
                    <a:pt x="0" y="1"/>
                    <a:pt x="0" y="2"/>
                  </a:cubicBezTo>
                  <a:cubicBezTo>
                    <a:pt x="0" y="46"/>
                    <a:pt x="0" y="46"/>
                    <a:pt x="0" y="46"/>
                  </a:cubicBezTo>
                  <a:cubicBezTo>
                    <a:pt x="0" y="47"/>
                    <a:pt x="1" y="47"/>
                    <a:pt x="2" y="47"/>
                  </a:cubicBezTo>
                  <a:cubicBezTo>
                    <a:pt x="68" y="47"/>
                    <a:pt x="68" y="47"/>
                    <a:pt x="68" y="47"/>
                  </a:cubicBezTo>
                  <a:cubicBezTo>
                    <a:pt x="69" y="47"/>
                    <a:pt x="70" y="47"/>
                    <a:pt x="70" y="46"/>
                  </a:cubicBezTo>
                  <a:close/>
                  <a:moveTo>
                    <a:pt x="66" y="44"/>
                  </a:moveTo>
                  <a:cubicBezTo>
                    <a:pt x="4" y="44"/>
                    <a:pt x="4" y="44"/>
                    <a:pt x="4" y="44"/>
                  </a:cubicBezTo>
                  <a:cubicBezTo>
                    <a:pt x="4" y="3"/>
                    <a:pt x="4" y="3"/>
                    <a:pt x="4" y="3"/>
                  </a:cubicBezTo>
                  <a:cubicBezTo>
                    <a:pt x="66" y="3"/>
                    <a:pt x="66" y="3"/>
                    <a:pt x="66" y="3"/>
                  </a:cubicBezTo>
                  <a:lnTo>
                    <a:pt x="6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grpSp>
        <p:nvGrpSpPr>
          <p:cNvPr id="39" name="组合 38"/>
          <p:cNvGrpSpPr/>
          <p:nvPr/>
        </p:nvGrpSpPr>
        <p:grpSpPr>
          <a:xfrm>
            <a:off x="510183" y="298719"/>
            <a:ext cx="741856" cy="624695"/>
            <a:chOff x="10122" y="2518"/>
            <a:chExt cx="8087" cy="6805"/>
          </a:xfrm>
        </p:grpSpPr>
        <p:sp>
          <p:nvSpPr>
            <p:cNvPr id="40" name="矩形: 圆角 50"/>
            <p:cNvSpPr/>
            <p:nvPr/>
          </p:nvSpPr>
          <p:spPr>
            <a:xfrm flipH="1" flipV="1">
              <a:off x="13419" y="4419"/>
              <a:ext cx="4791" cy="4904"/>
            </a:xfrm>
            <a:prstGeom prst="roundRect">
              <a:avLst>
                <a:gd name="adj" fmla="val 13012"/>
              </a:avLst>
            </a:prstGeom>
            <a:gradFill>
              <a:gsLst>
                <a:gs pos="100000">
                  <a:srgbClr val="FF0000"/>
                </a:gs>
                <a:gs pos="20000">
                  <a:srgbClr val="0070C0"/>
                </a:gs>
              </a:gsLst>
              <a:lin ang="5400000" scaled="0"/>
            </a:gradFill>
            <a:ln>
              <a:noFill/>
            </a:ln>
            <a:effectLst>
              <a:outerShdw blurRad="241300" dist="241300" dir="2700000" algn="tl" rotWithShape="0">
                <a:srgbClr val="0070C0">
                  <a:alpha val="50000"/>
                </a:srgbClr>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41" name="Oval 109"/>
            <p:cNvSpPr/>
            <p:nvPr/>
          </p:nvSpPr>
          <p:spPr>
            <a:xfrm flipH="1" flipV="1">
              <a:off x="10122" y="2518"/>
              <a:ext cx="5583" cy="5583"/>
            </a:xfrm>
            <a:prstGeom prst="roundRect">
              <a:avLst>
                <a:gd name="adj" fmla="val 12497"/>
              </a:avLst>
            </a:prstGeom>
            <a:ln w="6350" cap="flat" cmpd="sng" algn="ctr">
              <a:solidFill>
                <a:schemeClr val="bg1"/>
              </a:solidFill>
              <a:prstDash val="solid"/>
              <a:miter lim="800000"/>
            </a:ln>
            <a:effectLst>
              <a:outerShdw blurRad="215900" dist="101600" dir="2700000" algn="tl" rotWithShape="0">
                <a:srgbClr val="0070C0">
                  <a:alpha val="5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42" name="文本框 41"/>
          <p:cNvSpPr txBox="1"/>
          <p:nvPr/>
        </p:nvSpPr>
        <p:spPr>
          <a:xfrm>
            <a:off x="1472360" y="390271"/>
            <a:ext cx="4822317" cy="460375"/>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lumMod val="95000"/>
                    <a:lumOff val="5000"/>
                    <a:alpha val="79000"/>
                  </a:schemeClr>
                </a:solidFill>
                <a:effectLst/>
                <a:uLnTx/>
                <a:uFillTx/>
                <a:latin typeface="Arial" panose="020B0604020202020204"/>
                <a:ea typeface="阿里巴巴普惠体 Medium"/>
                <a:cs typeface="阿里巴巴普惠体 Medium"/>
                <a:sym typeface="Arial" panose="020B0604020202020204"/>
              </a:rPr>
              <a:t>大顶堆介绍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1"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72" name="组合 71"/>
          <p:cNvGrpSpPr/>
          <p:nvPr/>
        </p:nvGrpSpPr>
        <p:grpSpPr>
          <a:xfrm>
            <a:off x="510183" y="298719"/>
            <a:ext cx="741856" cy="624695"/>
            <a:chOff x="10122" y="2518"/>
            <a:chExt cx="8087" cy="6805"/>
          </a:xfrm>
        </p:grpSpPr>
        <p:sp>
          <p:nvSpPr>
            <p:cNvPr id="73" name="矩形: 圆角 50"/>
            <p:cNvSpPr/>
            <p:nvPr/>
          </p:nvSpPr>
          <p:spPr>
            <a:xfrm flipH="1" flipV="1">
              <a:off x="13419" y="4419"/>
              <a:ext cx="4791" cy="4904"/>
            </a:xfrm>
            <a:prstGeom prst="roundRect">
              <a:avLst>
                <a:gd name="adj" fmla="val 13012"/>
              </a:avLst>
            </a:prstGeom>
            <a:gradFill>
              <a:gsLst>
                <a:gs pos="100000">
                  <a:srgbClr val="FF0000"/>
                </a:gs>
                <a:gs pos="20000">
                  <a:srgbClr val="0070C0"/>
                </a:gs>
              </a:gsLst>
              <a:lin ang="5400000" scaled="0"/>
            </a:gradFill>
            <a:ln>
              <a:noFill/>
            </a:ln>
            <a:effectLst>
              <a:outerShdw blurRad="241300" dist="241300" dir="2700000" algn="tl" rotWithShape="0">
                <a:srgbClr val="0070C0">
                  <a:alpha val="50000"/>
                </a:srgbClr>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74" name="Oval 109"/>
            <p:cNvSpPr/>
            <p:nvPr/>
          </p:nvSpPr>
          <p:spPr>
            <a:xfrm flipH="1" flipV="1">
              <a:off x="10122" y="2518"/>
              <a:ext cx="5583" cy="5583"/>
            </a:xfrm>
            <a:prstGeom prst="roundRect">
              <a:avLst>
                <a:gd name="adj" fmla="val 12497"/>
              </a:avLst>
            </a:prstGeom>
            <a:ln w="6350" cap="flat" cmpd="sng" algn="ctr">
              <a:solidFill>
                <a:schemeClr val="bg1"/>
              </a:solidFill>
              <a:prstDash val="solid"/>
              <a:miter lim="800000"/>
            </a:ln>
            <a:effectLst>
              <a:outerShdw blurRad="215900" dist="101600" dir="2700000" algn="tl" rotWithShape="0">
                <a:srgbClr val="0070C0">
                  <a:alpha val="5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75" name="文本框 74"/>
          <p:cNvSpPr txBox="1"/>
          <p:nvPr/>
        </p:nvSpPr>
        <p:spPr>
          <a:xfrm>
            <a:off x="1472360" y="390271"/>
            <a:ext cx="4822317" cy="460375"/>
          </a:xfrm>
          <a:prstGeom prst="rect">
            <a:avLst/>
          </a:prstGeom>
          <a:noFill/>
        </p:spPr>
        <p:txBody>
          <a:bodyPr wrap="square" rtlCol="0" anchor="t">
            <a:spAutoFit/>
          </a:bodyPr>
          <a:lstStyle/>
          <a:p>
            <a:pPr lvl="0"/>
            <a:r>
              <a:rPr lang="zh-CN" altLang="en-US" sz="2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大顶堆的操作</a:t>
            </a:r>
          </a:p>
        </p:txBody>
      </p:sp>
      <p:sp>
        <p:nvSpPr>
          <p:cNvPr id="3" name="矩形 2"/>
          <p:cNvSpPr/>
          <p:nvPr/>
        </p:nvSpPr>
        <p:spPr>
          <a:xfrm>
            <a:off x="0" y="3111500"/>
            <a:ext cx="12192000" cy="3746500"/>
          </a:xfrm>
          <a:prstGeom prst="rect">
            <a:avLst/>
          </a:prstGeom>
          <a:solidFill>
            <a:srgbClr val="F6F6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5" name="六边形 33"/>
          <p:cNvSpPr/>
          <p:nvPr/>
        </p:nvSpPr>
        <p:spPr>
          <a:xfrm rot="1079236">
            <a:off x="6097102" y="2736850"/>
            <a:ext cx="1316437" cy="1358900"/>
          </a:xfrm>
          <a:custGeom>
            <a:avLst/>
            <a:gdLst>
              <a:gd name="connsiteX0" fmla="*/ 19018 w 1316437"/>
              <a:gd name="connsiteY0" fmla="*/ 598951 h 1358900"/>
              <a:gd name="connsiteX1" fmla="*/ 268743 w 1316437"/>
              <a:gd name="connsiteY1" fmla="*/ 99501 h 1358900"/>
              <a:gd name="connsiteX2" fmla="*/ 429740 w 1316437"/>
              <a:gd name="connsiteY2" fmla="*/ 0 h 1358900"/>
              <a:gd name="connsiteX3" fmla="*/ 886698 w 1316437"/>
              <a:gd name="connsiteY3" fmla="*/ 0 h 1358900"/>
              <a:gd name="connsiteX4" fmla="*/ 1047695 w 1316437"/>
              <a:gd name="connsiteY4" fmla="*/ 99501 h 1358900"/>
              <a:gd name="connsiteX5" fmla="*/ 1297420 w 1316437"/>
              <a:gd name="connsiteY5" fmla="*/ 598951 h 1358900"/>
              <a:gd name="connsiteX6" fmla="*/ 1297420 w 1316437"/>
              <a:gd name="connsiteY6" fmla="*/ 759949 h 1358900"/>
              <a:gd name="connsiteX7" fmla="*/ 1047695 w 1316437"/>
              <a:gd name="connsiteY7" fmla="*/ 1259398 h 1358900"/>
              <a:gd name="connsiteX8" fmla="*/ 886698 w 1316437"/>
              <a:gd name="connsiteY8" fmla="*/ 1358900 h 1358900"/>
              <a:gd name="connsiteX9" fmla="*/ 429740 w 1316437"/>
              <a:gd name="connsiteY9" fmla="*/ 1358900 h 1358900"/>
              <a:gd name="connsiteX10" fmla="*/ 268743 w 1316437"/>
              <a:gd name="connsiteY10" fmla="*/ 1259398 h 1358900"/>
              <a:gd name="connsiteX11" fmla="*/ 19018 w 1316437"/>
              <a:gd name="connsiteY11" fmla="*/ 759949 h 1358900"/>
              <a:gd name="connsiteX12" fmla="*/ 19018 w 1316437"/>
              <a:gd name="connsiteY12" fmla="*/ 598951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6437" h="1358900">
                <a:moveTo>
                  <a:pt x="19018" y="598951"/>
                </a:moveTo>
                <a:lnTo>
                  <a:pt x="268743" y="99501"/>
                </a:lnTo>
                <a:cubicBezTo>
                  <a:pt x="299240" y="38507"/>
                  <a:pt x="361546" y="0"/>
                  <a:pt x="429740" y="0"/>
                </a:cubicBezTo>
                <a:lnTo>
                  <a:pt x="886698" y="0"/>
                </a:lnTo>
                <a:cubicBezTo>
                  <a:pt x="954892" y="0"/>
                  <a:pt x="1017198" y="38507"/>
                  <a:pt x="1047695" y="99501"/>
                </a:cubicBezTo>
                <a:lnTo>
                  <a:pt x="1297420" y="598951"/>
                </a:lnTo>
                <a:cubicBezTo>
                  <a:pt x="1322777" y="649665"/>
                  <a:pt x="1322777" y="709235"/>
                  <a:pt x="1297420" y="759949"/>
                </a:cubicBezTo>
                <a:lnTo>
                  <a:pt x="1047695" y="1259398"/>
                </a:lnTo>
                <a:cubicBezTo>
                  <a:pt x="1017198" y="1320393"/>
                  <a:pt x="954892" y="1358900"/>
                  <a:pt x="886698" y="1358900"/>
                </a:cubicBezTo>
                <a:lnTo>
                  <a:pt x="429740" y="1358900"/>
                </a:lnTo>
                <a:cubicBezTo>
                  <a:pt x="361546" y="1358900"/>
                  <a:pt x="299240" y="1320393"/>
                  <a:pt x="268743" y="1259398"/>
                </a:cubicBezTo>
                <a:lnTo>
                  <a:pt x="19018" y="759949"/>
                </a:lnTo>
                <a:cubicBezTo>
                  <a:pt x="-6339" y="709235"/>
                  <a:pt x="-6339" y="649665"/>
                  <a:pt x="19018" y="598951"/>
                </a:cubicBezTo>
              </a:path>
            </a:pathLst>
          </a:custGeom>
          <a:gradFill>
            <a:gsLst>
              <a:gs pos="0">
                <a:schemeClr val="accent1">
                  <a:lumMod val="40000"/>
                  <a:lumOff val="60000"/>
                </a:schemeClr>
              </a:gs>
              <a:gs pos="80000">
                <a:srgbClr val="005798"/>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6" name="六边形 34"/>
          <p:cNvSpPr/>
          <p:nvPr/>
        </p:nvSpPr>
        <p:spPr>
          <a:xfrm rot="1104283">
            <a:off x="1440205" y="2325312"/>
            <a:ext cx="1501011" cy="1358900"/>
          </a:xfrm>
          <a:custGeom>
            <a:avLst/>
            <a:gdLst>
              <a:gd name="connsiteX0" fmla="*/ 19018 w 1316437"/>
              <a:gd name="connsiteY0" fmla="*/ 598952 h 1358900"/>
              <a:gd name="connsiteX1" fmla="*/ 268743 w 1316437"/>
              <a:gd name="connsiteY1" fmla="*/ 99501 h 1358900"/>
              <a:gd name="connsiteX2" fmla="*/ 429740 w 1316437"/>
              <a:gd name="connsiteY2" fmla="*/ 0 h 1358900"/>
              <a:gd name="connsiteX3" fmla="*/ 886698 w 1316437"/>
              <a:gd name="connsiteY3" fmla="*/ 0 h 1358900"/>
              <a:gd name="connsiteX4" fmla="*/ 1047695 w 1316437"/>
              <a:gd name="connsiteY4" fmla="*/ 99501 h 1358900"/>
              <a:gd name="connsiteX5" fmla="*/ 1297420 w 1316437"/>
              <a:gd name="connsiteY5" fmla="*/ 598952 h 1358900"/>
              <a:gd name="connsiteX6" fmla="*/ 1297420 w 1316437"/>
              <a:gd name="connsiteY6" fmla="*/ 759948 h 1358900"/>
              <a:gd name="connsiteX7" fmla="*/ 1047695 w 1316437"/>
              <a:gd name="connsiteY7" fmla="*/ 1259398 h 1358900"/>
              <a:gd name="connsiteX8" fmla="*/ 886698 w 1316437"/>
              <a:gd name="connsiteY8" fmla="*/ 1358900 h 1358900"/>
              <a:gd name="connsiteX9" fmla="*/ 429740 w 1316437"/>
              <a:gd name="connsiteY9" fmla="*/ 1358900 h 1358900"/>
              <a:gd name="connsiteX10" fmla="*/ 268743 w 1316437"/>
              <a:gd name="connsiteY10" fmla="*/ 1259398 h 1358900"/>
              <a:gd name="connsiteX11" fmla="*/ 19018 w 1316437"/>
              <a:gd name="connsiteY11" fmla="*/ 759948 h 1358900"/>
              <a:gd name="connsiteX12" fmla="*/ 19018 w 1316437"/>
              <a:gd name="connsiteY12" fmla="*/ 5989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6437" h="1358900">
                <a:moveTo>
                  <a:pt x="19018" y="598952"/>
                </a:moveTo>
                <a:lnTo>
                  <a:pt x="268743" y="99501"/>
                </a:lnTo>
                <a:cubicBezTo>
                  <a:pt x="299240" y="38507"/>
                  <a:pt x="361546" y="0"/>
                  <a:pt x="429740" y="0"/>
                </a:cubicBezTo>
                <a:lnTo>
                  <a:pt x="886698" y="0"/>
                </a:lnTo>
                <a:cubicBezTo>
                  <a:pt x="954892" y="0"/>
                  <a:pt x="1017198" y="38507"/>
                  <a:pt x="1047695" y="99501"/>
                </a:cubicBezTo>
                <a:lnTo>
                  <a:pt x="1297420" y="598952"/>
                </a:lnTo>
                <a:cubicBezTo>
                  <a:pt x="1322777" y="649666"/>
                  <a:pt x="1322777" y="709234"/>
                  <a:pt x="1297420" y="759948"/>
                </a:cubicBezTo>
                <a:lnTo>
                  <a:pt x="1047695" y="1259398"/>
                </a:lnTo>
                <a:cubicBezTo>
                  <a:pt x="1017198" y="1320393"/>
                  <a:pt x="954892" y="1358900"/>
                  <a:pt x="886698" y="1358900"/>
                </a:cubicBezTo>
                <a:lnTo>
                  <a:pt x="429740" y="1358900"/>
                </a:lnTo>
                <a:cubicBezTo>
                  <a:pt x="361546" y="1358900"/>
                  <a:pt x="299240" y="1320393"/>
                  <a:pt x="268743" y="1259398"/>
                </a:cubicBezTo>
                <a:lnTo>
                  <a:pt x="19018" y="759948"/>
                </a:lnTo>
                <a:cubicBezTo>
                  <a:pt x="-6339" y="709234"/>
                  <a:pt x="-6339" y="649666"/>
                  <a:pt x="19018" y="598952"/>
                </a:cubicBezTo>
              </a:path>
            </a:pathLst>
          </a:custGeom>
          <a:gradFill>
            <a:gsLst>
              <a:gs pos="0">
                <a:schemeClr val="accent1">
                  <a:lumMod val="40000"/>
                  <a:lumOff val="60000"/>
                </a:schemeClr>
              </a:gs>
              <a:gs pos="85000">
                <a:srgbClr val="005798"/>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7" name="六边形 32"/>
          <p:cNvSpPr/>
          <p:nvPr/>
        </p:nvSpPr>
        <p:spPr>
          <a:xfrm rot="498143">
            <a:off x="9555678" y="2209811"/>
            <a:ext cx="1316437" cy="1358900"/>
          </a:xfrm>
          <a:custGeom>
            <a:avLst/>
            <a:gdLst>
              <a:gd name="connsiteX0" fmla="*/ 19018 w 1316437"/>
              <a:gd name="connsiteY0" fmla="*/ 598952 h 1358900"/>
              <a:gd name="connsiteX1" fmla="*/ 268743 w 1316437"/>
              <a:gd name="connsiteY1" fmla="*/ 99502 h 1358900"/>
              <a:gd name="connsiteX2" fmla="*/ 429740 w 1316437"/>
              <a:gd name="connsiteY2" fmla="*/ 0 h 1358900"/>
              <a:gd name="connsiteX3" fmla="*/ 886698 w 1316437"/>
              <a:gd name="connsiteY3" fmla="*/ 0 h 1358900"/>
              <a:gd name="connsiteX4" fmla="*/ 1047694 w 1316437"/>
              <a:gd name="connsiteY4" fmla="*/ 99502 h 1358900"/>
              <a:gd name="connsiteX5" fmla="*/ 1297419 w 1316437"/>
              <a:gd name="connsiteY5" fmla="*/ 598952 h 1358900"/>
              <a:gd name="connsiteX6" fmla="*/ 1297419 w 1316437"/>
              <a:gd name="connsiteY6" fmla="*/ 759948 h 1358900"/>
              <a:gd name="connsiteX7" fmla="*/ 1047694 w 1316437"/>
              <a:gd name="connsiteY7" fmla="*/ 1259398 h 1358900"/>
              <a:gd name="connsiteX8" fmla="*/ 886698 w 1316437"/>
              <a:gd name="connsiteY8" fmla="*/ 1358900 h 1358900"/>
              <a:gd name="connsiteX9" fmla="*/ 429740 w 1316437"/>
              <a:gd name="connsiteY9" fmla="*/ 1358900 h 1358900"/>
              <a:gd name="connsiteX10" fmla="*/ 268743 w 1316437"/>
              <a:gd name="connsiteY10" fmla="*/ 1259398 h 1358900"/>
              <a:gd name="connsiteX11" fmla="*/ 19018 w 1316437"/>
              <a:gd name="connsiteY11" fmla="*/ 759948 h 1358900"/>
              <a:gd name="connsiteX12" fmla="*/ 19018 w 1316437"/>
              <a:gd name="connsiteY12" fmla="*/ 5989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6437" h="1358900">
                <a:moveTo>
                  <a:pt x="19018" y="598952"/>
                </a:moveTo>
                <a:lnTo>
                  <a:pt x="268743" y="99502"/>
                </a:lnTo>
                <a:cubicBezTo>
                  <a:pt x="299240" y="38507"/>
                  <a:pt x="361546" y="0"/>
                  <a:pt x="429740" y="0"/>
                </a:cubicBezTo>
                <a:lnTo>
                  <a:pt x="886698" y="0"/>
                </a:lnTo>
                <a:cubicBezTo>
                  <a:pt x="954892" y="0"/>
                  <a:pt x="1017198" y="38507"/>
                  <a:pt x="1047694" y="99502"/>
                </a:cubicBezTo>
                <a:lnTo>
                  <a:pt x="1297419" y="598952"/>
                </a:lnTo>
                <a:cubicBezTo>
                  <a:pt x="1322777" y="649666"/>
                  <a:pt x="1322777" y="709234"/>
                  <a:pt x="1297419" y="759948"/>
                </a:cubicBezTo>
                <a:lnTo>
                  <a:pt x="1047694" y="1259398"/>
                </a:lnTo>
                <a:cubicBezTo>
                  <a:pt x="1017198" y="1320393"/>
                  <a:pt x="954892" y="1358900"/>
                  <a:pt x="886698" y="1358900"/>
                </a:cubicBezTo>
                <a:lnTo>
                  <a:pt x="429740" y="1358900"/>
                </a:lnTo>
                <a:cubicBezTo>
                  <a:pt x="361546" y="1358900"/>
                  <a:pt x="299240" y="1320393"/>
                  <a:pt x="268743" y="1259398"/>
                </a:cubicBezTo>
                <a:lnTo>
                  <a:pt x="19018" y="759948"/>
                </a:lnTo>
                <a:cubicBezTo>
                  <a:pt x="-6339" y="709234"/>
                  <a:pt x="-6339" y="649666"/>
                  <a:pt x="19018" y="598952"/>
                </a:cubicBezTo>
              </a:path>
            </a:pathLst>
          </a:custGeom>
          <a:gradFill>
            <a:gsLst>
              <a:gs pos="0">
                <a:schemeClr val="accent1">
                  <a:lumMod val="40000"/>
                  <a:lumOff val="60000"/>
                </a:schemeClr>
              </a:gs>
              <a:gs pos="85000">
                <a:srgbClr val="005798"/>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8" name="六边形 1"/>
          <p:cNvSpPr/>
          <p:nvPr/>
        </p:nvSpPr>
        <p:spPr>
          <a:xfrm rot="20972557">
            <a:off x="8192876" y="1619919"/>
            <a:ext cx="2583235" cy="2349522"/>
          </a:xfrm>
          <a:custGeom>
            <a:avLst/>
            <a:gdLst>
              <a:gd name="connsiteX0" fmla="*/ 48480 w 3145702"/>
              <a:gd name="connsiteY0" fmla="*/ 1250054 h 2861102"/>
              <a:gd name="connsiteX1" fmla="*/ 668843 w 3145702"/>
              <a:gd name="connsiteY1" fmla="*/ 179503 h 2861102"/>
              <a:gd name="connsiteX2" fmla="*/ 980324 w 3145702"/>
              <a:gd name="connsiteY2" fmla="*/ 0 h 2861102"/>
              <a:gd name="connsiteX3" fmla="*/ 2165377 w 3145702"/>
              <a:gd name="connsiteY3" fmla="*/ 0 h 2861102"/>
              <a:gd name="connsiteX4" fmla="*/ 2476859 w 3145702"/>
              <a:gd name="connsiteY4" fmla="*/ 179503 h 2861102"/>
              <a:gd name="connsiteX5" fmla="*/ 3097223 w 3145702"/>
              <a:gd name="connsiteY5" fmla="*/ 1250053 h 2861102"/>
              <a:gd name="connsiteX6" fmla="*/ 3097223 w 3145702"/>
              <a:gd name="connsiteY6" fmla="*/ 1611048 h 2861102"/>
              <a:gd name="connsiteX7" fmla="*/ 2476859 w 3145702"/>
              <a:gd name="connsiteY7" fmla="*/ 2681599 h 2861102"/>
              <a:gd name="connsiteX8" fmla="*/ 2165377 w 3145702"/>
              <a:gd name="connsiteY8" fmla="*/ 2861102 h 2861102"/>
              <a:gd name="connsiteX9" fmla="*/ 980324 w 3145702"/>
              <a:gd name="connsiteY9" fmla="*/ 2861102 h 2861102"/>
              <a:gd name="connsiteX10" fmla="*/ 668843 w 3145702"/>
              <a:gd name="connsiteY10" fmla="*/ 2681599 h 2861102"/>
              <a:gd name="connsiteX11" fmla="*/ 48480 w 3145702"/>
              <a:gd name="connsiteY11" fmla="*/ 1611048 h 2861102"/>
              <a:gd name="connsiteX12" fmla="*/ 48480 w 3145702"/>
              <a:gd name="connsiteY12" fmla="*/ 1250054 h 28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5702" h="2861102">
                <a:moveTo>
                  <a:pt x="48480" y="1250054"/>
                </a:moveTo>
                <a:lnTo>
                  <a:pt x="668843" y="179503"/>
                </a:lnTo>
                <a:cubicBezTo>
                  <a:pt x="733230" y="68390"/>
                  <a:pt x="851905" y="0"/>
                  <a:pt x="980324" y="0"/>
                </a:cubicBezTo>
                <a:lnTo>
                  <a:pt x="2165377" y="0"/>
                </a:lnTo>
                <a:cubicBezTo>
                  <a:pt x="2293797" y="0"/>
                  <a:pt x="2412472" y="68390"/>
                  <a:pt x="2476859" y="179503"/>
                </a:cubicBezTo>
                <a:lnTo>
                  <a:pt x="3097223" y="1250053"/>
                </a:lnTo>
                <a:cubicBezTo>
                  <a:pt x="3161862" y="1361601"/>
                  <a:pt x="3161862" y="1499501"/>
                  <a:pt x="3097223" y="1611048"/>
                </a:cubicBezTo>
                <a:lnTo>
                  <a:pt x="2476859" y="2681599"/>
                </a:lnTo>
                <a:cubicBezTo>
                  <a:pt x="2412472" y="2792712"/>
                  <a:pt x="2293797" y="2861102"/>
                  <a:pt x="2165377" y="2861102"/>
                </a:cubicBezTo>
                <a:lnTo>
                  <a:pt x="980324" y="2861102"/>
                </a:lnTo>
                <a:cubicBezTo>
                  <a:pt x="851905" y="2861102"/>
                  <a:pt x="733230" y="2792712"/>
                  <a:pt x="668843" y="2681599"/>
                </a:cubicBezTo>
                <a:lnTo>
                  <a:pt x="48480" y="1611048"/>
                </a:lnTo>
                <a:cubicBezTo>
                  <a:pt x="-16160" y="1499501"/>
                  <a:pt x="-16160" y="1361601"/>
                  <a:pt x="48480" y="1250054"/>
                </a:cubicBezTo>
              </a:path>
            </a:pathLst>
          </a:custGeom>
          <a:blipFill dpi="0" rotWithShape="1">
            <a:blip r:embed="rId3"/>
            <a:srcRect/>
            <a:stretch>
              <a:fillRect/>
            </a:stretch>
          </a:blipFill>
          <a:ln w="25400" cap="flat" cmpd="sng" algn="ctr">
            <a:solidFill>
              <a:sysClr val="window" lastClr="FFFFFF">
                <a:alpha val="50000"/>
              </a:sysClr>
            </a:solidFill>
            <a:prstDash val="solid"/>
            <a:miter lim="800000"/>
          </a:ln>
          <a:effectLst>
            <a:outerShdw blurRad="635000" dist="254000" sx="102000" sy="102000" algn="ctr"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9" name="六边形 1"/>
          <p:cNvSpPr/>
          <p:nvPr/>
        </p:nvSpPr>
        <p:spPr>
          <a:xfrm rot="20972557">
            <a:off x="4862045" y="1714500"/>
            <a:ext cx="2583235" cy="2349522"/>
          </a:xfrm>
          <a:custGeom>
            <a:avLst/>
            <a:gdLst>
              <a:gd name="connsiteX0" fmla="*/ 48480 w 3145702"/>
              <a:gd name="connsiteY0" fmla="*/ 1250054 h 2861102"/>
              <a:gd name="connsiteX1" fmla="*/ 668843 w 3145702"/>
              <a:gd name="connsiteY1" fmla="*/ 179503 h 2861102"/>
              <a:gd name="connsiteX2" fmla="*/ 980324 w 3145702"/>
              <a:gd name="connsiteY2" fmla="*/ 0 h 2861102"/>
              <a:gd name="connsiteX3" fmla="*/ 2165377 w 3145702"/>
              <a:gd name="connsiteY3" fmla="*/ 0 h 2861102"/>
              <a:gd name="connsiteX4" fmla="*/ 2476859 w 3145702"/>
              <a:gd name="connsiteY4" fmla="*/ 179503 h 2861102"/>
              <a:gd name="connsiteX5" fmla="*/ 3097223 w 3145702"/>
              <a:gd name="connsiteY5" fmla="*/ 1250053 h 2861102"/>
              <a:gd name="connsiteX6" fmla="*/ 3097223 w 3145702"/>
              <a:gd name="connsiteY6" fmla="*/ 1611048 h 2861102"/>
              <a:gd name="connsiteX7" fmla="*/ 2476859 w 3145702"/>
              <a:gd name="connsiteY7" fmla="*/ 2681599 h 2861102"/>
              <a:gd name="connsiteX8" fmla="*/ 2165377 w 3145702"/>
              <a:gd name="connsiteY8" fmla="*/ 2861102 h 2861102"/>
              <a:gd name="connsiteX9" fmla="*/ 980324 w 3145702"/>
              <a:gd name="connsiteY9" fmla="*/ 2861102 h 2861102"/>
              <a:gd name="connsiteX10" fmla="*/ 668843 w 3145702"/>
              <a:gd name="connsiteY10" fmla="*/ 2681599 h 2861102"/>
              <a:gd name="connsiteX11" fmla="*/ 48480 w 3145702"/>
              <a:gd name="connsiteY11" fmla="*/ 1611048 h 2861102"/>
              <a:gd name="connsiteX12" fmla="*/ 48480 w 3145702"/>
              <a:gd name="connsiteY12" fmla="*/ 1250054 h 28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5702" h="2861102">
                <a:moveTo>
                  <a:pt x="48480" y="1250054"/>
                </a:moveTo>
                <a:lnTo>
                  <a:pt x="668843" y="179503"/>
                </a:lnTo>
                <a:cubicBezTo>
                  <a:pt x="733230" y="68390"/>
                  <a:pt x="851905" y="0"/>
                  <a:pt x="980324" y="0"/>
                </a:cubicBezTo>
                <a:lnTo>
                  <a:pt x="2165377" y="0"/>
                </a:lnTo>
                <a:cubicBezTo>
                  <a:pt x="2293797" y="0"/>
                  <a:pt x="2412472" y="68390"/>
                  <a:pt x="2476859" y="179503"/>
                </a:cubicBezTo>
                <a:lnTo>
                  <a:pt x="3097223" y="1250053"/>
                </a:lnTo>
                <a:cubicBezTo>
                  <a:pt x="3161862" y="1361601"/>
                  <a:pt x="3161862" y="1499501"/>
                  <a:pt x="3097223" y="1611048"/>
                </a:cubicBezTo>
                <a:lnTo>
                  <a:pt x="2476859" y="2681599"/>
                </a:lnTo>
                <a:cubicBezTo>
                  <a:pt x="2412472" y="2792712"/>
                  <a:pt x="2293797" y="2861102"/>
                  <a:pt x="2165377" y="2861102"/>
                </a:cubicBezTo>
                <a:lnTo>
                  <a:pt x="980324" y="2861102"/>
                </a:lnTo>
                <a:cubicBezTo>
                  <a:pt x="851905" y="2861102"/>
                  <a:pt x="733230" y="2792712"/>
                  <a:pt x="668843" y="2681599"/>
                </a:cubicBezTo>
                <a:lnTo>
                  <a:pt x="48480" y="1611048"/>
                </a:lnTo>
                <a:cubicBezTo>
                  <a:pt x="-16160" y="1499501"/>
                  <a:pt x="-16160" y="1361601"/>
                  <a:pt x="48480" y="1250054"/>
                </a:cubicBezTo>
              </a:path>
            </a:pathLst>
          </a:custGeom>
          <a:blipFill dpi="0" rotWithShape="1">
            <a:blip r:embed="rId4">
              <a:alphaModFix amt="99000"/>
            </a:blip>
            <a:srcRect/>
            <a:stretch>
              <a:fillRect/>
            </a:stretch>
          </a:blipFill>
          <a:ln w="25400" cap="flat" cmpd="sng" algn="ctr">
            <a:solidFill>
              <a:sysClr val="window" lastClr="FFFFFF">
                <a:alpha val="50000"/>
              </a:sysClr>
            </a:solidFill>
            <a:prstDash val="solid"/>
            <a:miter lim="800000"/>
          </a:ln>
          <a:effectLst>
            <a:outerShdw blurRad="635000" dist="254000" sx="102000" sy="102000" algn="ctr"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0" name="六边形 1"/>
          <p:cNvSpPr/>
          <p:nvPr/>
        </p:nvSpPr>
        <p:spPr>
          <a:xfrm rot="20972557">
            <a:off x="1608901" y="1714500"/>
            <a:ext cx="2583235" cy="2349522"/>
          </a:xfrm>
          <a:custGeom>
            <a:avLst/>
            <a:gdLst>
              <a:gd name="connsiteX0" fmla="*/ 48480 w 3145702"/>
              <a:gd name="connsiteY0" fmla="*/ 1250054 h 2861102"/>
              <a:gd name="connsiteX1" fmla="*/ 668843 w 3145702"/>
              <a:gd name="connsiteY1" fmla="*/ 179503 h 2861102"/>
              <a:gd name="connsiteX2" fmla="*/ 980324 w 3145702"/>
              <a:gd name="connsiteY2" fmla="*/ 0 h 2861102"/>
              <a:gd name="connsiteX3" fmla="*/ 2165377 w 3145702"/>
              <a:gd name="connsiteY3" fmla="*/ 0 h 2861102"/>
              <a:gd name="connsiteX4" fmla="*/ 2476859 w 3145702"/>
              <a:gd name="connsiteY4" fmla="*/ 179503 h 2861102"/>
              <a:gd name="connsiteX5" fmla="*/ 3097223 w 3145702"/>
              <a:gd name="connsiteY5" fmla="*/ 1250053 h 2861102"/>
              <a:gd name="connsiteX6" fmla="*/ 3097223 w 3145702"/>
              <a:gd name="connsiteY6" fmla="*/ 1611048 h 2861102"/>
              <a:gd name="connsiteX7" fmla="*/ 2476859 w 3145702"/>
              <a:gd name="connsiteY7" fmla="*/ 2681599 h 2861102"/>
              <a:gd name="connsiteX8" fmla="*/ 2165377 w 3145702"/>
              <a:gd name="connsiteY8" fmla="*/ 2861102 h 2861102"/>
              <a:gd name="connsiteX9" fmla="*/ 980324 w 3145702"/>
              <a:gd name="connsiteY9" fmla="*/ 2861102 h 2861102"/>
              <a:gd name="connsiteX10" fmla="*/ 668843 w 3145702"/>
              <a:gd name="connsiteY10" fmla="*/ 2681599 h 2861102"/>
              <a:gd name="connsiteX11" fmla="*/ 48480 w 3145702"/>
              <a:gd name="connsiteY11" fmla="*/ 1611048 h 2861102"/>
              <a:gd name="connsiteX12" fmla="*/ 48480 w 3145702"/>
              <a:gd name="connsiteY12" fmla="*/ 1250054 h 28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5702" h="2861102">
                <a:moveTo>
                  <a:pt x="48480" y="1250054"/>
                </a:moveTo>
                <a:lnTo>
                  <a:pt x="668843" y="179503"/>
                </a:lnTo>
                <a:cubicBezTo>
                  <a:pt x="733230" y="68390"/>
                  <a:pt x="851905" y="0"/>
                  <a:pt x="980324" y="0"/>
                </a:cubicBezTo>
                <a:lnTo>
                  <a:pt x="2165377" y="0"/>
                </a:lnTo>
                <a:cubicBezTo>
                  <a:pt x="2293797" y="0"/>
                  <a:pt x="2412472" y="68390"/>
                  <a:pt x="2476859" y="179503"/>
                </a:cubicBezTo>
                <a:lnTo>
                  <a:pt x="3097223" y="1250053"/>
                </a:lnTo>
                <a:cubicBezTo>
                  <a:pt x="3161862" y="1361601"/>
                  <a:pt x="3161862" y="1499501"/>
                  <a:pt x="3097223" y="1611048"/>
                </a:cubicBezTo>
                <a:lnTo>
                  <a:pt x="2476859" y="2681599"/>
                </a:lnTo>
                <a:cubicBezTo>
                  <a:pt x="2412472" y="2792712"/>
                  <a:pt x="2293797" y="2861102"/>
                  <a:pt x="2165377" y="2861102"/>
                </a:cubicBezTo>
                <a:lnTo>
                  <a:pt x="980324" y="2861102"/>
                </a:lnTo>
                <a:cubicBezTo>
                  <a:pt x="851905" y="2861102"/>
                  <a:pt x="733230" y="2792712"/>
                  <a:pt x="668843" y="2681599"/>
                </a:cubicBezTo>
                <a:lnTo>
                  <a:pt x="48480" y="1611048"/>
                </a:lnTo>
                <a:cubicBezTo>
                  <a:pt x="-16160" y="1499501"/>
                  <a:pt x="-16160" y="1361601"/>
                  <a:pt x="48480" y="1250054"/>
                </a:cubicBezTo>
              </a:path>
            </a:pathLst>
          </a:custGeom>
          <a:blipFill dpi="0" rotWithShape="1">
            <a:blip r:embed="rId5"/>
            <a:srcRect/>
            <a:stretch>
              <a:fillRect/>
            </a:stretch>
          </a:blipFill>
          <a:ln w="25400" cap="flat" cmpd="sng" algn="ctr">
            <a:solidFill>
              <a:sysClr val="window" lastClr="FFFFFF">
                <a:alpha val="50000"/>
              </a:sysClr>
            </a:solidFill>
            <a:prstDash val="solid"/>
            <a:miter lim="800000"/>
          </a:ln>
          <a:effectLst>
            <a:outerShdw blurRad="635000" dist="254000" sx="102000" sy="102000" algn="ctr"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1" name="文本框 10"/>
          <p:cNvSpPr txBox="1"/>
          <p:nvPr/>
        </p:nvSpPr>
        <p:spPr>
          <a:xfrm>
            <a:off x="1801495" y="4838065"/>
            <a:ext cx="2868295" cy="810260"/>
          </a:xfrm>
          <a:prstGeom prst="rect">
            <a:avLst/>
          </a:prstGeom>
          <a:noFill/>
        </p:spPr>
        <p:txBody>
          <a:bodyPr wrap="square">
            <a:spAutoFit/>
          </a:bodyPr>
          <a:lstStyle/>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def insert(self, key):</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self.heap.append(key)</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self.heapify_up(len(self.heap) - 1)</a:t>
            </a:r>
          </a:p>
        </p:txBody>
      </p:sp>
      <p:sp>
        <p:nvSpPr>
          <p:cNvPr id="12" name="文本框 11"/>
          <p:cNvSpPr txBox="1"/>
          <p:nvPr/>
        </p:nvSpPr>
        <p:spPr>
          <a:xfrm>
            <a:off x="1801379" y="4400835"/>
            <a:ext cx="2006848" cy="386080"/>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600" b="1" kern="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插入（</a:t>
            </a:r>
            <a:r>
              <a:rPr lang="en-US" altLang="zh-CN" sz="1600" b="1" kern="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Insert</a:t>
            </a:r>
            <a:r>
              <a:rPr lang="zh-CN" altLang="en-US" sz="1600" b="1" kern="0" noProof="0" dirty="0">
                <a:ln>
                  <a:noFill/>
                </a:ln>
                <a:solidFill>
                  <a:srgbClr val="0070C0"/>
                </a:solidFill>
                <a:effectLst/>
                <a:uLnTx/>
                <a:uFillTx/>
                <a:latin typeface="Arial" panose="020B0604020202020204"/>
                <a:ea typeface="宋体" panose="02010600030101010101" pitchFamily="2" charset="-122"/>
                <a:cs typeface="阿里巴巴普惠体 Medium"/>
                <a:sym typeface="Arial" panose="020B0604020202020204"/>
              </a:rPr>
              <a:t>）</a:t>
            </a:r>
            <a:endParaRPr lang="en-US" altLang="zh-CN" sz="1600" b="1" dirty="0">
              <a:solidFill>
                <a:prstClr val="black">
                  <a:lumMod val="75000"/>
                  <a:lumOff val="25000"/>
                </a:prstClr>
              </a:solidFill>
              <a:latin typeface="Arial" panose="020B0604020202020204"/>
              <a:ea typeface="阿里巴巴普惠体 Medium"/>
              <a:cs typeface="阿里巴巴普惠体 Medium"/>
              <a:sym typeface="Arial" panose="020B0604020202020204"/>
            </a:endParaRPr>
          </a:p>
        </p:txBody>
      </p:sp>
      <p:grpSp>
        <p:nvGrpSpPr>
          <p:cNvPr id="13" name="组合 12"/>
          <p:cNvGrpSpPr/>
          <p:nvPr/>
        </p:nvGrpSpPr>
        <p:grpSpPr>
          <a:xfrm>
            <a:off x="1891231" y="6009065"/>
            <a:ext cx="168117" cy="168117"/>
            <a:chOff x="870337" y="1884610"/>
            <a:chExt cx="407325" cy="407325"/>
          </a:xfrm>
        </p:grpSpPr>
        <p:sp>
          <p:nvSpPr>
            <p:cNvPr id="14" name="椭圆 13"/>
            <p:cNvSpPr/>
            <p:nvPr/>
          </p:nvSpPr>
          <p:spPr>
            <a:xfrm>
              <a:off x="870337" y="1884610"/>
              <a:ext cx="407325" cy="407325"/>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5" name="dollar-bag_17794"/>
            <p:cNvSpPr/>
            <p:nvPr/>
          </p:nvSpPr>
          <p:spPr>
            <a:xfrm>
              <a:off x="1003393" y="1997089"/>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grpSp>
        <p:nvGrpSpPr>
          <p:cNvPr id="16" name="组合 15"/>
          <p:cNvGrpSpPr/>
          <p:nvPr/>
        </p:nvGrpSpPr>
        <p:grpSpPr>
          <a:xfrm>
            <a:off x="2148406" y="6009065"/>
            <a:ext cx="168117" cy="168117"/>
            <a:chOff x="870337" y="1884610"/>
            <a:chExt cx="407325" cy="407325"/>
          </a:xfrm>
        </p:grpSpPr>
        <p:sp>
          <p:nvSpPr>
            <p:cNvPr id="17" name="椭圆 16"/>
            <p:cNvSpPr/>
            <p:nvPr/>
          </p:nvSpPr>
          <p:spPr>
            <a:xfrm>
              <a:off x="870337" y="1884610"/>
              <a:ext cx="407325" cy="407325"/>
            </a:xfrm>
            <a:prstGeom prst="ellipse">
              <a:avLst/>
            </a:prstGeom>
            <a:noFill/>
            <a:ln w="952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8" name="dollar-bag_17794"/>
            <p:cNvSpPr/>
            <p:nvPr/>
          </p:nvSpPr>
          <p:spPr>
            <a:xfrm>
              <a:off x="1003393" y="1997089"/>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sp>
        <p:nvSpPr>
          <p:cNvPr id="19" name="文本框 18"/>
          <p:cNvSpPr txBox="1"/>
          <p:nvPr/>
        </p:nvSpPr>
        <p:spPr>
          <a:xfrm>
            <a:off x="4903470" y="4670425"/>
            <a:ext cx="2925445" cy="2249170"/>
          </a:xfrm>
          <a:prstGeom prst="rect">
            <a:avLst/>
          </a:prstGeom>
          <a:noFill/>
        </p:spPr>
        <p:txBody>
          <a:bodyPr wrap="square">
            <a:spAutoFit/>
          </a:bodyPr>
          <a:lstStyle/>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def extract_max(self):</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if len(self.heap) == 0:</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return None</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if len(self.heap) == 1:</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return self.heap.pop()</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root = self.heap[0]</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self.heap[0] = self.heap.pop()</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self.heapify_down(0)</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return root</a:t>
            </a:r>
          </a:p>
        </p:txBody>
      </p:sp>
      <p:sp>
        <p:nvSpPr>
          <p:cNvPr id="20" name="文本框 19"/>
          <p:cNvSpPr txBox="1"/>
          <p:nvPr/>
        </p:nvSpPr>
        <p:spPr>
          <a:xfrm>
            <a:off x="5092700" y="4393565"/>
            <a:ext cx="3089275" cy="386080"/>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600" b="1" kern="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删除最大元素（Extract-Max）</a:t>
            </a:r>
            <a:endParaRPr lang="en-US" altLang="zh-CN" sz="1600" b="1" dirty="0">
              <a:solidFill>
                <a:prstClr val="black">
                  <a:lumMod val="75000"/>
                  <a:lumOff val="25000"/>
                </a:prstClr>
              </a:solidFill>
              <a:latin typeface="Arial" panose="020B0604020202020204"/>
              <a:ea typeface="阿里巴巴普惠体 Medium"/>
              <a:cs typeface="阿里巴巴普惠体 Medium"/>
              <a:sym typeface="Arial" panose="020B0604020202020204"/>
            </a:endParaRPr>
          </a:p>
        </p:txBody>
      </p:sp>
      <p:sp>
        <p:nvSpPr>
          <p:cNvPr id="27" name="文本框 26"/>
          <p:cNvSpPr txBox="1"/>
          <p:nvPr/>
        </p:nvSpPr>
        <p:spPr>
          <a:xfrm>
            <a:off x="8383905" y="4838065"/>
            <a:ext cx="3167380" cy="1290320"/>
          </a:xfrm>
          <a:prstGeom prst="rect">
            <a:avLst/>
          </a:prstGeom>
          <a:noFill/>
        </p:spPr>
        <p:txBody>
          <a:bodyPr wrap="square">
            <a:spAutoFit/>
          </a:bodyPr>
          <a:lstStyle/>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def heapify_up(self, i):</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while i != 0 and self.heap[self.parent(i)] </a:t>
            </a:r>
            <a:r>
              <a:rPr lang="en-US" altLang="zh-CN"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a:t>
            </a: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&lt; self.heap[i]:</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self.swap(i, self.parent(i))</a:t>
            </a:r>
          </a:p>
          <a:p>
            <a:pPr>
              <a:lnSpc>
                <a:spcPct val="130000"/>
              </a:lnSpc>
            </a:pPr>
            <a:r>
              <a:rPr lang="zh-CN" altLang="en-US" sz="1200" dirty="0">
                <a:solidFill>
                  <a:prstClr val="black">
                    <a:lumMod val="50000"/>
                    <a:lumOff val="50000"/>
                  </a:prstClr>
                </a:solidFill>
                <a:latin typeface="Arial" panose="020B0604020202020204"/>
                <a:ea typeface="阿里巴巴普惠体 Medium"/>
                <a:cs typeface="阿里巴巴普惠体 Medium"/>
                <a:sym typeface="Arial" panose="020B0604020202020204"/>
              </a:rPr>
              <a:t>            i = self.parent(i)</a:t>
            </a:r>
          </a:p>
        </p:txBody>
      </p:sp>
      <p:sp>
        <p:nvSpPr>
          <p:cNvPr id="28" name="文本框 27"/>
          <p:cNvSpPr txBox="1"/>
          <p:nvPr/>
        </p:nvSpPr>
        <p:spPr>
          <a:xfrm>
            <a:off x="8383775" y="4400835"/>
            <a:ext cx="2006848" cy="386080"/>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600" b="1" kern="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堆化（Heapify）</a:t>
            </a:r>
            <a:endParaRPr lang="en-US" altLang="zh-CN" sz="1600" b="1" dirty="0">
              <a:solidFill>
                <a:prstClr val="black">
                  <a:lumMod val="75000"/>
                  <a:lumOff val="25000"/>
                </a:prstClr>
              </a:solidFill>
              <a:latin typeface="Arial" panose="020B0604020202020204"/>
              <a:ea typeface="阿里巴巴普惠体 Medium"/>
              <a:cs typeface="阿里巴巴普惠体 Medium"/>
              <a:sym typeface="Arial" panose="020B0604020202020204"/>
            </a:endParaRPr>
          </a:p>
        </p:txBody>
      </p:sp>
      <p:grpSp>
        <p:nvGrpSpPr>
          <p:cNvPr id="29" name="组合 28"/>
          <p:cNvGrpSpPr/>
          <p:nvPr/>
        </p:nvGrpSpPr>
        <p:grpSpPr>
          <a:xfrm>
            <a:off x="8473627" y="6009065"/>
            <a:ext cx="168117" cy="168117"/>
            <a:chOff x="870337" y="1884610"/>
            <a:chExt cx="407325" cy="407325"/>
          </a:xfrm>
        </p:grpSpPr>
        <p:sp>
          <p:nvSpPr>
            <p:cNvPr id="30" name="椭圆 29"/>
            <p:cNvSpPr/>
            <p:nvPr/>
          </p:nvSpPr>
          <p:spPr>
            <a:xfrm>
              <a:off x="870337" y="1884610"/>
              <a:ext cx="407325" cy="407325"/>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31" name="dollar-bag_17794"/>
            <p:cNvSpPr/>
            <p:nvPr/>
          </p:nvSpPr>
          <p:spPr>
            <a:xfrm>
              <a:off x="1003393" y="1997089"/>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grpSp>
        <p:nvGrpSpPr>
          <p:cNvPr id="32" name="组合 31"/>
          <p:cNvGrpSpPr/>
          <p:nvPr/>
        </p:nvGrpSpPr>
        <p:grpSpPr>
          <a:xfrm>
            <a:off x="8730802" y="6009065"/>
            <a:ext cx="168117" cy="168117"/>
            <a:chOff x="870337" y="1884610"/>
            <a:chExt cx="407325" cy="407325"/>
          </a:xfrm>
        </p:grpSpPr>
        <p:sp>
          <p:nvSpPr>
            <p:cNvPr id="33" name="椭圆 32"/>
            <p:cNvSpPr/>
            <p:nvPr/>
          </p:nvSpPr>
          <p:spPr>
            <a:xfrm>
              <a:off x="870337" y="1884610"/>
              <a:ext cx="407325" cy="407325"/>
            </a:xfrm>
            <a:prstGeom prst="ellipse">
              <a:avLst/>
            </a:prstGeom>
            <a:noFill/>
            <a:ln w="952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34" name="dollar-bag_17794"/>
            <p:cNvSpPr/>
            <p:nvPr/>
          </p:nvSpPr>
          <p:spPr>
            <a:xfrm>
              <a:off x="1003393" y="1997089"/>
              <a:ext cx="141212" cy="182366"/>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6" name="组合 5"/>
          <p:cNvGrpSpPr/>
          <p:nvPr/>
        </p:nvGrpSpPr>
        <p:grpSpPr>
          <a:xfrm>
            <a:off x="317124" y="2358015"/>
            <a:ext cx="6291011" cy="3572095"/>
            <a:chOff x="3888999" y="2447705"/>
            <a:chExt cx="4392242" cy="2493956"/>
          </a:xfrm>
        </p:grpSpPr>
        <p:grpSp>
          <p:nvGrpSpPr>
            <p:cNvPr id="7" name="组合 6"/>
            <p:cNvGrpSpPr/>
            <p:nvPr/>
          </p:nvGrpSpPr>
          <p:grpSpPr>
            <a:xfrm>
              <a:off x="3888999" y="2447705"/>
              <a:ext cx="4392242" cy="2493956"/>
              <a:chOff x="3695700" y="2366921"/>
              <a:chExt cx="4800600" cy="2725827"/>
            </a:xfrm>
          </p:grpSpPr>
          <p:sp>
            <p:nvSpPr>
              <p:cNvPr id="12" name="椭圆 11"/>
              <p:cNvSpPr/>
              <p:nvPr/>
            </p:nvSpPr>
            <p:spPr>
              <a:xfrm>
                <a:off x="3695700" y="4902038"/>
                <a:ext cx="4800600" cy="190710"/>
              </a:xfrm>
              <a:prstGeom prst="ellipse">
                <a:avLst/>
              </a:prstGeom>
              <a:gradFill flip="none" rotWithShape="1">
                <a:gsLst>
                  <a:gs pos="100000">
                    <a:sysClr val="windowText" lastClr="000000">
                      <a:lumMod val="50000"/>
                      <a:lumOff val="50000"/>
                      <a:alpha val="0"/>
                    </a:sysClr>
                  </a:gs>
                  <a:gs pos="39000">
                    <a:sysClr val="windowText" lastClr="000000">
                      <a:lumMod val="65000"/>
                      <a:lumOff val="35000"/>
                      <a:alpha val="70000"/>
                    </a:sys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nvGrpSpPr>
              <p:cNvPr id="13" name="组合 12"/>
              <p:cNvGrpSpPr/>
              <p:nvPr/>
            </p:nvGrpSpPr>
            <p:grpSpPr>
              <a:xfrm>
                <a:off x="4401252" y="2671361"/>
                <a:ext cx="3350511" cy="2314574"/>
                <a:chOff x="7450867" y="-3686766"/>
                <a:chExt cx="10535201" cy="7277845"/>
              </a:xfrm>
            </p:grpSpPr>
            <p:sp>
              <p:nvSpPr>
                <p:cNvPr id="23" name="Freeform 20"/>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4" name="Freeform 43"/>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41AA8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nvGrpSpPr>
                <p:cNvPr id="25" name="组合 24"/>
                <p:cNvGrpSpPr/>
                <p:nvPr/>
              </p:nvGrpSpPr>
              <p:grpSpPr>
                <a:xfrm>
                  <a:off x="7450867" y="-3686766"/>
                  <a:ext cx="5184696" cy="5138949"/>
                  <a:chOff x="7341882" y="-3124840"/>
                  <a:chExt cx="4084161" cy="4048125"/>
                </a:xfrm>
              </p:grpSpPr>
              <p:grpSp>
                <p:nvGrpSpPr>
                  <p:cNvPr id="45" name="组合 44"/>
                  <p:cNvGrpSpPr/>
                  <p:nvPr/>
                </p:nvGrpSpPr>
                <p:grpSpPr>
                  <a:xfrm>
                    <a:off x="7341882" y="-2637332"/>
                    <a:ext cx="4084161" cy="3537286"/>
                    <a:chOff x="-4233862" y="1119341"/>
                    <a:chExt cx="5216525" cy="4518025"/>
                  </a:xfrm>
                  <a:solidFill>
                    <a:srgbClr val="7CC2A5">
                      <a:lumMod val="75000"/>
                    </a:srgbClr>
                  </a:solidFill>
                </p:grpSpPr>
                <p:sp>
                  <p:nvSpPr>
                    <p:cNvPr id="48" name="Freeform 52"/>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9" name="Freeform 53"/>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7CC2A5">
                        <a:lumMod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0" name="Freeform 54"/>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7CC2A5">
                        <a:lumMod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1" name="Freeform 55"/>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52" name="Freeform 56"/>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sp>
                <p:nvSpPr>
                  <p:cNvPr id="46" name="Freeform 47"/>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7" name="Freeform 48"/>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E3310D"/>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sp>
              <p:nvSpPr>
                <p:cNvPr id="26" name="Freeform 10"/>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6A70E9">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7" name="Freeform 36"/>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41AA8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8" name="Freeform 31"/>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9" name="Freeform 32"/>
                <p:cNvSpPr/>
                <p:nvPr/>
              </p:nvSpPr>
              <p:spPr bwMode="auto">
                <a:xfrm>
                  <a:off x="11324364"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F3523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0" name="Freeform 37"/>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41AA80">
                    <a:lumMod val="50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1" name="Freeform 38"/>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41AA80">
                    <a:lumMod val="50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2" name="Freeform 39"/>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rgbClr val="41AA8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3" name="Freeform 21"/>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4" name="Freeform 22"/>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5" name="Freeform 23"/>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6" name="Freeform 24"/>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7" name="Freeform 25"/>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8" name="Freeform 26"/>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9" name="Freeform 27"/>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rgbClr val="4149E3">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0" name="Freeform 11"/>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rgbClr val="6A70E9">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1" name="Freeform 5"/>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2" name="Freeform 6"/>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318AC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3" name="Freeform 15"/>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44" name="Freeform 16"/>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0070C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sp>
            <p:nvSpPr>
              <p:cNvPr id="14" name="Freeform 52"/>
              <p:cNvSpPr/>
              <p:nvPr/>
            </p:nvSpPr>
            <p:spPr bwMode="auto">
              <a:xfrm>
                <a:off x="5512051" y="2366921"/>
                <a:ext cx="1137910" cy="22568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5" name="Freeform 41"/>
              <p:cNvSpPr/>
              <p:nvPr/>
            </p:nvSpPr>
            <p:spPr bwMode="auto">
              <a:xfrm>
                <a:off x="5533861" y="2637856"/>
                <a:ext cx="231375" cy="67010"/>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rgbClr val="41AA8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6" name="Freeform 42"/>
              <p:cNvSpPr/>
              <p:nvPr/>
            </p:nvSpPr>
            <p:spPr bwMode="auto">
              <a:xfrm>
                <a:off x="5628055" y="2571478"/>
                <a:ext cx="42355" cy="133389"/>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7" name="Freeform 43"/>
              <p:cNvSpPr/>
              <p:nvPr/>
            </p:nvSpPr>
            <p:spPr bwMode="auto">
              <a:xfrm>
                <a:off x="6414476" y="2637856"/>
                <a:ext cx="231375" cy="67010"/>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rgbClr val="41AA8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8" name="Freeform 44"/>
              <p:cNvSpPr/>
              <p:nvPr/>
            </p:nvSpPr>
            <p:spPr bwMode="auto">
              <a:xfrm>
                <a:off x="6508670" y="2571478"/>
                <a:ext cx="42355" cy="133389"/>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19" name="Freeform 45"/>
              <p:cNvSpPr/>
              <p:nvPr/>
            </p:nvSpPr>
            <p:spPr bwMode="auto">
              <a:xfrm>
                <a:off x="5069214" y="2620787"/>
                <a:ext cx="285110" cy="84079"/>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0" name="Freeform 46"/>
              <p:cNvSpPr/>
              <p:nvPr/>
            </p:nvSpPr>
            <p:spPr bwMode="auto">
              <a:xfrm>
                <a:off x="5069214" y="2627742"/>
                <a:ext cx="285110" cy="77125"/>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rgbClr val="41AA8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1" name="Freeform 47"/>
              <p:cNvSpPr/>
              <p:nvPr/>
            </p:nvSpPr>
            <p:spPr bwMode="auto">
              <a:xfrm>
                <a:off x="6824756" y="2620787"/>
                <a:ext cx="285742" cy="84079"/>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2" name="Freeform 48"/>
              <p:cNvSpPr/>
              <p:nvPr/>
            </p:nvSpPr>
            <p:spPr bwMode="auto">
              <a:xfrm>
                <a:off x="6824756" y="2627742"/>
                <a:ext cx="285742" cy="77125"/>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rgbClr val="0070C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grpSp>
        <p:sp>
          <p:nvSpPr>
            <p:cNvPr id="8" name="文本框 7"/>
            <p:cNvSpPr txBox="1"/>
            <p:nvPr/>
          </p:nvSpPr>
          <p:spPr>
            <a:xfrm>
              <a:off x="4809720" y="3022271"/>
              <a:ext cx="358138" cy="3867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rPr>
                <a:t>01</a:t>
              </a:r>
              <a:endParaRPr kumimoji="0" lang="zh-CN" altLang="en-US"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9" name="文本框 8"/>
            <p:cNvSpPr txBox="1"/>
            <p:nvPr/>
          </p:nvSpPr>
          <p:spPr>
            <a:xfrm>
              <a:off x="7017453" y="2799580"/>
              <a:ext cx="358138" cy="3867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rPr>
                <a:t>02</a:t>
              </a:r>
              <a:endParaRPr kumimoji="0" lang="zh-CN" altLang="en-US"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0" name="文本框 9"/>
            <p:cNvSpPr txBox="1"/>
            <p:nvPr/>
          </p:nvSpPr>
          <p:spPr>
            <a:xfrm>
              <a:off x="4694115" y="4189172"/>
              <a:ext cx="358138" cy="3867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rPr>
                <a:t>03</a:t>
              </a:r>
              <a:endParaRPr kumimoji="0" lang="zh-CN" altLang="en-US"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1" name="文本框 10"/>
            <p:cNvSpPr txBox="1"/>
            <p:nvPr/>
          </p:nvSpPr>
          <p:spPr>
            <a:xfrm>
              <a:off x="6673214" y="4189172"/>
              <a:ext cx="358138" cy="3867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rPr>
                <a:t>04</a:t>
              </a:r>
              <a:endParaRPr kumimoji="0" lang="zh-CN" altLang="en-US" sz="36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sp>
        <p:nvSpPr>
          <p:cNvPr id="53" name="文本框 52"/>
          <p:cNvSpPr txBox="1"/>
          <p:nvPr/>
        </p:nvSpPr>
        <p:spPr>
          <a:xfrm>
            <a:off x="8358241" y="2106916"/>
            <a:ext cx="2873631" cy="81026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描述插入过程</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新元素添加到堆的末尾</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通过比较与父节点调整位置（上浮）</a:t>
            </a:r>
          </a:p>
        </p:txBody>
      </p:sp>
      <p:sp>
        <p:nvSpPr>
          <p:cNvPr id="54" name="文本框 53"/>
          <p:cNvSpPr txBox="1"/>
          <p:nvPr/>
        </p:nvSpPr>
        <p:spPr>
          <a:xfrm>
            <a:off x="8358241" y="1705454"/>
            <a:ext cx="2439076" cy="4235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插入操作</a:t>
            </a:r>
          </a:p>
        </p:txBody>
      </p:sp>
      <p:sp>
        <p:nvSpPr>
          <p:cNvPr id="55" name="矩形: 圆角 54"/>
          <p:cNvSpPr/>
          <p:nvPr/>
        </p:nvSpPr>
        <p:spPr>
          <a:xfrm>
            <a:off x="7726621" y="2102167"/>
            <a:ext cx="222123" cy="3290580"/>
          </a:xfrm>
          <a:prstGeom prst="roundRect">
            <a:avLst/>
          </a:prstGeom>
          <a:solidFill>
            <a:srgbClr val="6A70E9">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nvGrpSpPr>
          <p:cNvPr id="56" name="5"/>
          <p:cNvGrpSpPr/>
          <p:nvPr/>
        </p:nvGrpSpPr>
        <p:grpSpPr>
          <a:xfrm>
            <a:off x="7486381" y="1619596"/>
            <a:ext cx="1011536" cy="1259876"/>
            <a:chOff x="7380501" y="2927403"/>
            <a:chExt cx="2311884" cy="2880513"/>
          </a:xfrm>
        </p:grpSpPr>
        <p:sp>
          <p:nvSpPr>
            <p:cNvPr id="57" name="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ysClr val="windowText" lastClr="000000">
                    <a:alpha val="20000"/>
                  </a:sysClr>
                </a:gs>
                <a:gs pos="78000">
                  <a:sysClr val="windowText" lastClr="000000">
                    <a:alpha val="5000"/>
                  </a:sysClr>
                </a:gs>
                <a:gs pos="0">
                  <a:sysClr val="windowText" lastClr="000000"/>
                </a:gs>
                <a:gs pos="100000">
                  <a:sysClr val="windowText" lastClr="000000">
                    <a:alpha val="0"/>
                  </a:sysClr>
                </a:gs>
              </a:gsLst>
              <a:lin ang="5400000" scaled="0"/>
            </a:gradFill>
            <a:ln w="12700" cap="flat" cmpd="sng" algn="ctr">
              <a:noFill/>
              <a:prstDash val="solid"/>
              <a:miter lim="800000"/>
            </a:ln>
            <a:effectLst>
              <a:softEdge rad="431800"/>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a:ea typeface="阿里巴巴普惠体 Medium"/>
                <a:cs typeface="阿里巴巴普惠体 Medium"/>
                <a:sym typeface="Arial" panose="020B0604020202020204"/>
              </a:endParaRPr>
            </a:p>
          </p:txBody>
        </p:sp>
        <p:sp>
          <p:nvSpPr>
            <p:cNvPr id="58" name="7"/>
            <p:cNvSpPr/>
            <p:nvPr/>
          </p:nvSpPr>
          <p:spPr>
            <a:xfrm>
              <a:off x="7567580" y="3243360"/>
              <a:ext cx="1344544" cy="1344544"/>
            </a:xfrm>
            <a:prstGeom prst="ellipse">
              <a:avLst/>
            </a:prstGeom>
            <a:gradFill>
              <a:gsLst>
                <a:gs pos="43000">
                  <a:srgbClr val="F7F7F7"/>
                </a:gs>
                <a:gs pos="0">
                  <a:sysClr val="window" lastClr="FFFFFF">
                    <a:alpha val="99000"/>
                  </a:sysClr>
                </a:gs>
                <a:gs pos="100000">
                  <a:srgbClr val="B8C0C0"/>
                </a:gs>
              </a:gsLst>
              <a:lin ang="2700000" scaled="1"/>
            </a:gradFill>
            <a:ln w="12700" cap="flat" cmpd="sng" algn="ctr">
              <a:noFill/>
              <a:prstDash val="solid"/>
              <a:miter lim="800000"/>
            </a:ln>
            <a:effectLst>
              <a:outerShdw blurRad="177800" dist="139700" dir="2700000" algn="tl" rotWithShape="0">
                <a:srgbClr val="494949">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a:ea typeface="阿里巴巴普惠体 Medium"/>
                <a:cs typeface="阿里巴巴普惠体 Medium"/>
                <a:sym typeface="Arial" panose="020B0604020202020204"/>
              </a:endParaRPr>
            </a:p>
          </p:txBody>
        </p:sp>
        <p:sp>
          <p:nvSpPr>
            <p:cNvPr id="59" name="8"/>
            <p:cNvSpPr/>
            <p:nvPr/>
          </p:nvSpPr>
          <p:spPr>
            <a:xfrm>
              <a:off x="7380501" y="3019185"/>
              <a:ext cx="1596494" cy="1596494"/>
            </a:xfrm>
            <a:prstGeom prst="ellipse">
              <a:avLst/>
            </a:prstGeom>
            <a:gradFill>
              <a:gsLst>
                <a:gs pos="39000">
                  <a:sysClr val="window" lastClr="FFFFFF"/>
                </a:gs>
                <a:gs pos="53000">
                  <a:srgbClr val="F7F7F7"/>
                </a:gs>
                <a:gs pos="11000">
                  <a:sysClr val="window" lastClr="FFFFFF">
                    <a:alpha val="99000"/>
                  </a:sysClr>
                </a:gs>
                <a:gs pos="100000">
                  <a:srgbClr val="B8C0C0"/>
                </a:gs>
              </a:gsLst>
              <a:lin ang="2700000" scaled="1"/>
            </a:gradFill>
            <a:ln w="12700" cap="flat" cmpd="sng" algn="ctr">
              <a:noFill/>
              <a:prstDash val="solid"/>
              <a:miter lim="800000"/>
            </a:ln>
            <a:effectLst>
              <a:innerShdw blurRad="520700" dist="177800" dir="2700000">
                <a:srgbClr val="5F6D6C">
                  <a:alpha val="36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01</a:t>
              </a:r>
              <a:endParaRPr kumimoji="0" lang="zh-CN" altLang="en-US" sz="18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endParaRPr>
            </a:p>
          </p:txBody>
        </p:sp>
      </p:grpSp>
      <p:sp>
        <p:nvSpPr>
          <p:cNvPr id="60" name="文本框 59"/>
          <p:cNvSpPr txBox="1"/>
          <p:nvPr/>
        </p:nvSpPr>
        <p:spPr>
          <a:xfrm>
            <a:off x="8358241" y="3731867"/>
            <a:ext cx="2873631" cy="105029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描述删除最大元素的过程</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移除堆顶元素</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用堆中最后一个元素填充堆顶</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通过比较与子节点调整位置（下沉）</a:t>
            </a:r>
          </a:p>
        </p:txBody>
      </p:sp>
      <p:sp>
        <p:nvSpPr>
          <p:cNvPr id="61" name="文本框 60"/>
          <p:cNvSpPr txBox="1"/>
          <p:nvPr/>
        </p:nvSpPr>
        <p:spPr>
          <a:xfrm>
            <a:off x="8358241" y="3330405"/>
            <a:ext cx="2439076" cy="4235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删除最大元素操作</a:t>
            </a:r>
          </a:p>
        </p:txBody>
      </p:sp>
      <p:grpSp>
        <p:nvGrpSpPr>
          <p:cNvPr id="62" name="5"/>
          <p:cNvGrpSpPr/>
          <p:nvPr/>
        </p:nvGrpSpPr>
        <p:grpSpPr>
          <a:xfrm>
            <a:off x="7486381" y="3244547"/>
            <a:ext cx="1011536" cy="1259876"/>
            <a:chOff x="7380501" y="2927403"/>
            <a:chExt cx="2311884" cy="2880513"/>
          </a:xfrm>
        </p:grpSpPr>
        <p:sp>
          <p:nvSpPr>
            <p:cNvPr id="63" name="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ysClr val="windowText" lastClr="000000">
                    <a:alpha val="20000"/>
                  </a:sysClr>
                </a:gs>
                <a:gs pos="78000">
                  <a:sysClr val="windowText" lastClr="000000">
                    <a:alpha val="5000"/>
                  </a:sysClr>
                </a:gs>
                <a:gs pos="0">
                  <a:sysClr val="windowText" lastClr="000000"/>
                </a:gs>
                <a:gs pos="100000">
                  <a:sysClr val="windowText" lastClr="000000">
                    <a:alpha val="0"/>
                  </a:sysClr>
                </a:gs>
              </a:gsLst>
              <a:lin ang="5400000" scaled="0"/>
            </a:gradFill>
            <a:ln w="12700" cap="flat" cmpd="sng" algn="ctr">
              <a:noFill/>
              <a:prstDash val="solid"/>
              <a:miter lim="800000"/>
            </a:ln>
            <a:effectLst>
              <a:softEdge rad="431800"/>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a:ea typeface="阿里巴巴普惠体 Medium"/>
                <a:cs typeface="阿里巴巴普惠体 Medium"/>
                <a:sym typeface="Arial" panose="020B0604020202020204"/>
              </a:endParaRPr>
            </a:p>
          </p:txBody>
        </p:sp>
        <p:sp>
          <p:nvSpPr>
            <p:cNvPr id="64" name="7"/>
            <p:cNvSpPr/>
            <p:nvPr/>
          </p:nvSpPr>
          <p:spPr>
            <a:xfrm>
              <a:off x="7567580" y="3243360"/>
              <a:ext cx="1344544" cy="1344544"/>
            </a:xfrm>
            <a:prstGeom prst="ellipse">
              <a:avLst/>
            </a:prstGeom>
            <a:gradFill>
              <a:gsLst>
                <a:gs pos="43000">
                  <a:srgbClr val="F7F7F7"/>
                </a:gs>
                <a:gs pos="0">
                  <a:sysClr val="window" lastClr="FFFFFF">
                    <a:alpha val="99000"/>
                  </a:sysClr>
                </a:gs>
                <a:gs pos="100000">
                  <a:srgbClr val="B8C0C0"/>
                </a:gs>
              </a:gsLst>
              <a:lin ang="2700000" scaled="1"/>
            </a:gradFill>
            <a:ln w="12700" cap="flat" cmpd="sng" algn="ctr">
              <a:noFill/>
              <a:prstDash val="solid"/>
              <a:miter lim="800000"/>
            </a:ln>
            <a:effectLst>
              <a:outerShdw blurRad="177800" dist="139700" dir="2700000" algn="tl" rotWithShape="0">
                <a:srgbClr val="494949">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a:ea typeface="阿里巴巴普惠体 Medium"/>
                <a:cs typeface="阿里巴巴普惠体 Medium"/>
                <a:sym typeface="Arial" panose="020B0604020202020204"/>
              </a:endParaRPr>
            </a:p>
          </p:txBody>
        </p:sp>
        <p:sp>
          <p:nvSpPr>
            <p:cNvPr id="65" name="8"/>
            <p:cNvSpPr/>
            <p:nvPr/>
          </p:nvSpPr>
          <p:spPr>
            <a:xfrm>
              <a:off x="7380501" y="3019185"/>
              <a:ext cx="1596494" cy="1596494"/>
            </a:xfrm>
            <a:prstGeom prst="ellipse">
              <a:avLst/>
            </a:prstGeom>
            <a:gradFill>
              <a:gsLst>
                <a:gs pos="39000">
                  <a:sysClr val="window" lastClr="FFFFFF"/>
                </a:gs>
                <a:gs pos="53000">
                  <a:srgbClr val="F7F7F7"/>
                </a:gs>
                <a:gs pos="11000">
                  <a:sysClr val="window" lastClr="FFFFFF">
                    <a:alpha val="99000"/>
                  </a:sysClr>
                </a:gs>
                <a:gs pos="100000">
                  <a:srgbClr val="B8C0C0"/>
                </a:gs>
              </a:gsLst>
              <a:lin ang="2700000" scaled="1"/>
            </a:gradFill>
            <a:ln w="12700" cap="flat" cmpd="sng" algn="ctr">
              <a:noFill/>
              <a:prstDash val="solid"/>
              <a:miter lim="800000"/>
            </a:ln>
            <a:effectLst>
              <a:innerShdw blurRad="520700" dist="177800" dir="2700000">
                <a:srgbClr val="5F6D6C">
                  <a:alpha val="36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02</a:t>
              </a:r>
              <a:endParaRPr kumimoji="0" lang="zh-CN" altLang="en-US" sz="18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endParaRPr>
            </a:p>
          </p:txBody>
        </p:sp>
      </p:grpSp>
      <p:sp>
        <p:nvSpPr>
          <p:cNvPr id="66" name="文本框 65"/>
          <p:cNvSpPr txBox="1"/>
          <p:nvPr/>
        </p:nvSpPr>
        <p:spPr>
          <a:xfrm>
            <a:off x="8358241" y="5334161"/>
            <a:ext cx="2873631" cy="81026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堆化的定义</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堆化过程：将一个无序的完全二叉树调整为堆</a:t>
            </a:r>
          </a:p>
        </p:txBody>
      </p:sp>
      <p:sp>
        <p:nvSpPr>
          <p:cNvPr id="67" name="文本框 66"/>
          <p:cNvSpPr txBox="1"/>
          <p:nvPr/>
        </p:nvSpPr>
        <p:spPr>
          <a:xfrm>
            <a:off x="8358241" y="4932699"/>
            <a:ext cx="2439076" cy="4235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堆化操作</a:t>
            </a:r>
          </a:p>
        </p:txBody>
      </p:sp>
      <p:grpSp>
        <p:nvGrpSpPr>
          <p:cNvPr id="68" name="5"/>
          <p:cNvGrpSpPr/>
          <p:nvPr/>
        </p:nvGrpSpPr>
        <p:grpSpPr>
          <a:xfrm>
            <a:off x="7486381" y="4846841"/>
            <a:ext cx="1011536" cy="1259876"/>
            <a:chOff x="7380501" y="2927403"/>
            <a:chExt cx="2311884" cy="2880513"/>
          </a:xfrm>
        </p:grpSpPr>
        <p:sp>
          <p:nvSpPr>
            <p:cNvPr id="69" name="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ysClr val="windowText" lastClr="000000">
                    <a:alpha val="20000"/>
                  </a:sysClr>
                </a:gs>
                <a:gs pos="78000">
                  <a:sysClr val="windowText" lastClr="000000">
                    <a:alpha val="5000"/>
                  </a:sysClr>
                </a:gs>
                <a:gs pos="0">
                  <a:sysClr val="windowText" lastClr="000000"/>
                </a:gs>
                <a:gs pos="100000">
                  <a:sysClr val="windowText" lastClr="000000">
                    <a:alpha val="0"/>
                  </a:sysClr>
                </a:gs>
              </a:gsLst>
              <a:lin ang="5400000" scaled="0"/>
            </a:gradFill>
            <a:ln w="12700" cap="flat" cmpd="sng" algn="ctr">
              <a:noFill/>
              <a:prstDash val="solid"/>
              <a:miter lim="800000"/>
            </a:ln>
            <a:effectLst>
              <a:softEdge rad="431800"/>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a:ea typeface="阿里巴巴普惠体 Medium"/>
                <a:cs typeface="阿里巴巴普惠体 Medium"/>
                <a:sym typeface="Arial" panose="020B0604020202020204"/>
              </a:endParaRPr>
            </a:p>
          </p:txBody>
        </p:sp>
        <p:sp>
          <p:nvSpPr>
            <p:cNvPr id="70" name="7"/>
            <p:cNvSpPr/>
            <p:nvPr/>
          </p:nvSpPr>
          <p:spPr>
            <a:xfrm>
              <a:off x="7567580" y="3243360"/>
              <a:ext cx="1344544" cy="1344544"/>
            </a:xfrm>
            <a:prstGeom prst="ellipse">
              <a:avLst/>
            </a:prstGeom>
            <a:gradFill>
              <a:gsLst>
                <a:gs pos="43000">
                  <a:srgbClr val="F7F7F7"/>
                </a:gs>
                <a:gs pos="0">
                  <a:sysClr val="window" lastClr="FFFFFF">
                    <a:alpha val="99000"/>
                  </a:sysClr>
                </a:gs>
                <a:gs pos="100000">
                  <a:srgbClr val="B8C0C0"/>
                </a:gs>
              </a:gsLst>
              <a:lin ang="2700000" scaled="1"/>
            </a:gradFill>
            <a:ln w="12700" cap="flat" cmpd="sng" algn="ctr">
              <a:noFill/>
              <a:prstDash val="solid"/>
              <a:miter lim="800000"/>
            </a:ln>
            <a:effectLst>
              <a:outerShdw blurRad="177800" dist="139700" dir="2700000" algn="tl" rotWithShape="0">
                <a:srgbClr val="494949">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a:ea typeface="阿里巴巴普惠体 Medium"/>
                <a:cs typeface="阿里巴巴普惠体 Medium"/>
                <a:sym typeface="Arial" panose="020B0604020202020204"/>
              </a:endParaRPr>
            </a:p>
          </p:txBody>
        </p:sp>
        <p:sp>
          <p:nvSpPr>
            <p:cNvPr id="71" name="8"/>
            <p:cNvSpPr/>
            <p:nvPr/>
          </p:nvSpPr>
          <p:spPr>
            <a:xfrm>
              <a:off x="7380501" y="3019185"/>
              <a:ext cx="1596494" cy="1596494"/>
            </a:xfrm>
            <a:prstGeom prst="ellipse">
              <a:avLst/>
            </a:prstGeom>
            <a:gradFill>
              <a:gsLst>
                <a:gs pos="39000">
                  <a:sysClr val="window" lastClr="FFFFFF"/>
                </a:gs>
                <a:gs pos="53000">
                  <a:srgbClr val="F7F7F7"/>
                </a:gs>
                <a:gs pos="11000">
                  <a:sysClr val="window" lastClr="FFFFFF">
                    <a:alpha val="99000"/>
                  </a:sysClr>
                </a:gs>
                <a:gs pos="100000">
                  <a:srgbClr val="B8C0C0"/>
                </a:gs>
              </a:gsLst>
              <a:lin ang="2700000" scaled="1"/>
            </a:gradFill>
            <a:ln w="12700" cap="flat" cmpd="sng" algn="ctr">
              <a:noFill/>
              <a:prstDash val="solid"/>
              <a:miter lim="800000"/>
            </a:ln>
            <a:effectLst>
              <a:innerShdw blurRad="520700" dist="177800" dir="2700000">
                <a:srgbClr val="5F6D6C">
                  <a:alpha val="36000"/>
                </a:srgb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rPr>
                <a:t>03</a:t>
              </a:r>
              <a:endParaRPr kumimoji="0" lang="zh-CN" altLang="en-US" sz="1800" b="0" i="0" u="none" strike="noStrike" kern="0" cap="none" spc="0" normalizeH="0" baseline="0" noProof="0" dirty="0">
                <a:ln>
                  <a:noFill/>
                </a:ln>
                <a:solidFill>
                  <a:srgbClr val="0070C0"/>
                </a:solidFill>
                <a:effectLst/>
                <a:uLnTx/>
                <a:uFillTx/>
                <a:latin typeface="Arial" panose="020B0604020202020204"/>
                <a:ea typeface="阿里巴巴普惠体 Medium"/>
                <a:cs typeface="阿里巴巴普惠体 Medium"/>
                <a:sym typeface="Arial" panose="020B0604020202020204"/>
              </a:endParaRPr>
            </a:p>
          </p:txBody>
        </p:sp>
      </p:grpSp>
      <p:grpSp>
        <p:nvGrpSpPr>
          <p:cNvPr id="72" name="组合 71"/>
          <p:cNvGrpSpPr/>
          <p:nvPr/>
        </p:nvGrpSpPr>
        <p:grpSpPr>
          <a:xfrm>
            <a:off x="510183" y="298719"/>
            <a:ext cx="741856" cy="624695"/>
            <a:chOff x="10122" y="2518"/>
            <a:chExt cx="8087" cy="6805"/>
          </a:xfrm>
        </p:grpSpPr>
        <p:sp>
          <p:nvSpPr>
            <p:cNvPr id="73" name="矩形: 圆角 50"/>
            <p:cNvSpPr/>
            <p:nvPr/>
          </p:nvSpPr>
          <p:spPr>
            <a:xfrm flipH="1" flipV="1">
              <a:off x="13419" y="4419"/>
              <a:ext cx="4791" cy="4904"/>
            </a:xfrm>
            <a:prstGeom prst="roundRect">
              <a:avLst>
                <a:gd name="adj" fmla="val 13012"/>
              </a:avLst>
            </a:prstGeom>
            <a:gradFill>
              <a:gsLst>
                <a:gs pos="100000">
                  <a:srgbClr val="FF0000"/>
                </a:gs>
                <a:gs pos="20000">
                  <a:srgbClr val="0070C0"/>
                </a:gs>
              </a:gsLst>
              <a:lin ang="5400000" scaled="0"/>
            </a:gradFill>
            <a:ln>
              <a:noFill/>
            </a:ln>
            <a:effectLst>
              <a:outerShdw blurRad="241300" dist="241300" dir="2700000" algn="tl" rotWithShape="0">
                <a:srgbClr val="0070C0">
                  <a:alpha val="50000"/>
                </a:srgbClr>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74" name="Oval 109"/>
            <p:cNvSpPr/>
            <p:nvPr/>
          </p:nvSpPr>
          <p:spPr>
            <a:xfrm flipH="1" flipV="1">
              <a:off x="10122" y="2518"/>
              <a:ext cx="5583" cy="5583"/>
            </a:xfrm>
            <a:prstGeom prst="roundRect">
              <a:avLst>
                <a:gd name="adj" fmla="val 12497"/>
              </a:avLst>
            </a:prstGeom>
            <a:ln w="6350" cap="flat" cmpd="sng" algn="ctr">
              <a:solidFill>
                <a:schemeClr val="bg1"/>
              </a:solidFill>
              <a:prstDash val="solid"/>
              <a:miter lim="800000"/>
            </a:ln>
            <a:effectLst>
              <a:outerShdw blurRad="215900" dist="101600" dir="2700000" algn="tl" rotWithShape="0">
                <a:srgbClr val="0070C0">
                  <a:alpha val="5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75" name="文本框 74"/>
          <p:cNvSpPr txBox="1"/>
          <p:nvPr/>
        </p:nvSpPr>
        <p:spPr>
          <a:xfrm>
            <a:off x="1472360" y="390271"/>
            <a:ext cx="4822317" cy="460375"/>
          </a:xfrm>
          <a:prstGeom prst="rect">
            <a:avLst/>
          </a:prstGeom>
          <a:noFill/>
        </p:spPr>
        <p:txBody>
          <a:bodyPr wrap="square" rtlCol="0" anchor="t">
            <a:spAutoFit/>
          </a:bodyPr>
          <a:lstStyle/>
          <a:p>
            <a:pPr lvl="0"/>
            <a:r>
              <a:rPr lang="zh-CN" altLang="en-US" sz="2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大顶堆的主要操作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left)">
                                      <p:cBhvr>
                                        <p:cTn id="36" dur="500"/>
                                        <p:tgtEl>
                                          <p:spTgt spid="62"/>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left)">
                                      <p:cBhvr>
                                        <p:cTn id="44" dur="500"/>
                                        <p:tgtEl>
                                          <p:spTgt spid="67"/>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left)">
                                      <p:cBhvr>
                                        <p:cTn id="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bldLvl="0" animBg="1"/>
      <p:bldP spid="60" grpId="0"/>
      <p:bldP spid="61" grpId="0"/>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0423" y="-160422"/>
            <a:ext cx="12480760" cy="7252550"/>
          </a:xfrm>
          <a:prstGeom prst="rect">
            <a:avLst/>
          </a:prstGeom>
        </p:spPr>
      </p:pic>
      <p:sp useBgFill="1">
        <p:nvSpPr>
          <p:cNvPr id="4" name="矩形: 圆角 3"/>
          <p:cNvSpPr/>
          <p:nvPr/>
        </p:nvSpPr>
        <p:spPr>
          <a:xfrm>
            <a:off x="880256" y="1793131"/>
            <a:ext cx="10431491" cy="3015915"/>
          </a:xfrm>
          <a:prstGeom prst="roundRect">
            <a:avLst/>
          </a:prstGeom>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1" name="文本框 20"/>
          <p:cNvSpPr txBox="1"/>
          <p:nvPr/>
        </p:nvSpPr>
        <p:spPr>
          <a:xfrm>
            <a:off x="2287691" y="2497977"/>
            <a:ext cx="2169284" cy="1861185"/>
          </a:xfrm>
          <a:prstGeom prst="rect">
            <a:avLst/>
          </a:prstGeom>
          <a:noFill/>
        </p:spPr>
        <p:txBody>
          <a:bodyPr wrap="square" rtlCol="0">
            <a:spAutoFit/>
          </a:bodyPr>
          <a:lstStyle>
            <a:defPPr>
              <a:defRPr lang="zh-CN"/>
            </a:defPPr>
            <a:lvl1pPr algn="ctr">
              <a:defRPr sz="11500">
                <a:solidFill>
                  <a:schemeClr val="tx1">
                    <a:lumMod val="85000"/>
                    <a:lumOff val="15000"/>
                  </a:schemeClr>
                </a:solidFill>
                <a:latin typeface="Impact" panose="020B0806030902050204" pitchFamily="34" charset="0"/>
                <a:ea typeface="阿里巴巴普惠体 Medium"/>
                <a:cs typeface="阿里巴巴普惠体 Medium"/>
              </a:defRPr>
            </a:lvl1pPr>
          </a:lstStyle>
          <a:p>
            <a:r>
              <a:rPr lang="en-US" altLang="zh-CN" dirty="0">
                <a:sym typeface="Arial" panose="020B0604020202020204"/>
              </a:rPr>
              <a:t>02</a:t>
            </a:r>
            <a:endParaRPr lang="zh-CN" altLang="en-US" dirty="0">
              <a:sym typeface="Arial" panose="020B0604020202020204"/>
            </a:endParaRPr>
          </a:p>
        </p:txBody>
      </p:sp>
      <p:sp>
        <p:nvSpPr>
          <p:cNvPr id="22" name="文本框 21"/>
          <p:cNvSpPr txBox="1"/>
          <p:nvPr/>
        </p:nvSpPr>
        <p:spPr>
          <a:xfrm>
            <a:off x="4948280" y="2762649"/>
            <a:ext cx="3091180" cy="922020"/>
          </a:xfrm>
          <a:prstGeom prst="rect">
            <a:avLst/>
          </a:prstGeom>
          <a:noFill/>
        </p:spPr>
        <p:txBody>
          <a:bodyPr wrap="none" rtlCol="0">
            <a:spAutoFit/>
          </a:bodyPr>
          <a:lstStyle/>
          <a:p>
            <a:pPr lvl="0"/>
            <a:r>
              <a:rPr lang="zh-CN" altLang="en-US" sz="5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应用场景</a:t>
            </a:r>
          </a:p>
        </p:txBody>
      </p:sp>
      <p:sp>
        <p:nvSpPr>
          <p:cNvPr id="3" name="文本框 2"/>
          <p:cNvSpPr txBox="1"/>
          <p:nvPr/>
        </p:nvSpPr>
        <p:spPr>
          <a:xfrm>
            <a:off x="4977313" y="3622674"/>
            <a:ext cx="4802593" cy="4616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alpha val="80000"/>
                  </a:prstClr>
                </a:solidFill>
                <a:effectLst/>
                <a:uLnTx/>
                <a:uFillTx/>
                <a:latin typeface="Arial" panose="020B0604020202020204"/>
                <a:ea typeface="阿里巴巴普惠体 Medium"/>
                <a:cs typeface="阿里巴巴普惠体 Medium"/>
                <a:sym typeface="Arial" panose="020B0604020202020204"/>
              </a:rPr>
              <a:t>点击此处输点击此处输入文字点击此处输入点击此处输入文字点击此处输入文字入文字输入文字入文字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1" grpId="0"/>
      <p:bldP spid="2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50" name="组合 49"/>
          <p:cNvGrpSpPr/>
          <p:nvPr/>
        </p:nvGrpSpPr>
        <p:grpSpPr>
          <a:xfrm>
            <a:off x="620750" y="1141422"/>
            <a:ext cx="10921124" cy="5244015"/>
            <a:chOff x="620749" y="1141421"/>
            <a:chExt cx="10921124" cy="5244015"/>
          </a:xfrm>
        </p:grpSpPr>
        <p:sp>
          <p:nvSpPr>
            <p:cNvPr id="6" name="椭圆 5"/>
            <p:cNvSpPr/>
            <p:nvPr/>
          </p:nvSpPr>
          <p:spPr>
            <a:xfrm>
              <a:off x="3947490" y="2723246"/>
              <a:ext cx="1866804" cy="1866804"/>
            </a:xfrm>
            <a:prstGeom prst="ellipse">
              <a:avLst/>
            </a:prstGeom>
            <a:solidFill>
              <a:srgbClr val="6A70E9">
                <a:alpha val="1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7" name="椭圆 6"/>
            <p:cNvSpPr/>
            <p:nvPr/>
          </p:nvSpPr>
          <p:spPr>
            <a:xfrm flipH="1">
              <a:off x="6347365" y="2723246"/>
              <a:ext cx="1866804" cy="1866804"/>
            </a:xfrm>
            <a:prstGeom prst="ellipse">
              <a:avLst/>
            </a:prstGeom>
            <a:solidFill>
              <a:sysClr val="window" lastClr="FFFFFF">
                <a:lumMod val="85000"/>
                <a:alpha val="1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8" name="椭圆 7"/>
            <p:cNvSpPr/>
            <p:nvPr/>
          </p:nvSpPr>
          <p:spPr>
            <a:xfrm>
              <a:off x="4078535" y="2854291"/>
              <a:ext cx="1604714" cy="1604714"/>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9" name="椭圆 8"/>
            <p:cNvSpPr/>
            <p:nvPr/>
          </p:nvSpPr>
          <p:spPr>
            <a:xfrm flipH="1">
              <a:off x="6478410" y="2854291"/>
              <a:ext cx="1604714" cy="1604714"/>
            </a:xfrm>
            <a:prstGeom prst="ellipse">
              <a:avLst/>
            </a:pr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0" name="弧形 9"/>
            <p:cNvSpPr/>
            <p:nvPr/>
          </p:nvSpPr>
          <p:spPr>
            <a:xfrm>
              <a:off x="3386076" y="2161833"/>
              <a:ext cx="2989631" cy="2989632"/>
            </a:xfrm>
            <a:prstGeom prst="arc">
              <a:avLst>
                <a:gd name="adj1" fmla="val 3080792"/>
                <a:gd name="adj2" fmla="val 1157328"/>
              </a:avLst>
            </a:prstGeom>
            <a:noFill/>
            <a:ln w="22225" cap="rnd" cmpd="sng" algn="ctr">
              <a:solidFill>
                <a:srgbClr val="0070C0"/>
              </a:solid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1" name="弧形 10"/>
            <p:cNvSpPr/>
            <p:nvPr/>
          </p:nvSpPr>
          <p:spPr>
            <a:xfrm>
              <a:off x="5785952" y="2161833"/>
              <a:ext cx="2989631" cy="2989632"/>
            </a:xfrm>
            <a:prstGeom prst="arc">
              <a:avLst>
                <a:gd name="adj1" fmla="val 13737302"/>
                <a:gd name="adj2" fmla="val 12158549"/>
              </a:avLst>
            </a:prstGeom>
            <a:noFill/>
            <a:ln w="22225" cap="rnd" cmpd="sng" algn="ctr">
              <a:solidFill>
                <a:srgbClr val="F35234"/>
              </a:solid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2" name="矩形 11"/>
            <p:cNvSpPr/>
            <p:nvPr/>
          </p:nvSpPr>
          <p:spPr>
            <a:xfrm flipH="1">
              <a:off x="6729587" y="3465273"/>
              <a:ext cx="110236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rPr>
                <a:t>应用场景</a:t>
              </a:r>
            </a:p>
          </p:txBody>
        </p:sp>
        <p:sp>
          <p:nvSpPr>
            <p:cNvPr id="13" name="矩形 12"/>
            <p:cNvSpPr/>
            <p:nvPr/>
          </p:nvSpPr>
          <p:spPr>
            <a:xfrm>
              <a:off x="4329713" y="3465273"/>
              <a:ext cx="110236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rPr>
                <a:t>应用场景</a:t>
              </a:r>
            </a:p>
          </p:txBody>
        </p:sp>
        <p:sp>
          <p:nvSpPr>
            <p:cNvPr id="14" name="椭圆 13"/>
            <p:cNvSpPr/>
            <p:nvPr/>
          </p:nvSpPr>
          <p:spPr>
            <a:xfrm>
              <a:off x="7875152" y="2122053"/>
              <a:ext cx="717515" cy="717515"/>
            </a:xfrm>
            <a:prstGeom prst="ellipse">
              <a:avLst/>
            </a:pr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5" name="椭圆 14"/>
            <p:cNvSpPr/>
            <p:nvPr/>
          </p:nvSpPr>
          <p:spPr>
            <a:xfrm>
              <a:off x="7875152" y="4492121"/>
              <a:ext cx="717515" cy="717515"/>
            </a:xfrm>
            <a:prstGeom prst="ellipse">
              <a:avLst/>
            </a:pr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6" name="椭圆 15"/>
            <p:cNvSpPr/>
            <p:nvPr/>
          </p:nvSpPr>
          <p:spPr>
            <a:xfrm>
              <a:off x="8385282" y="3307087"/>
              <a:ext cx="717515" cy="717515"/>
            </a:xfrm>
            <a:prstGeom prst="ellipse">
              <a:avLst/>
            </a:prstGeom>
            <a:solidFill>
              <a:srgbClr val="F3523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7" name="椭圆 16"/>
            <p:cNvSpPr/>
            <p:nvPr/>
          </p:nvSpPr>
          <p:spPr>
            <a:xfrm flipH="1">
              <a:off x="3570303" y="2122053"/>
              <a:ext cx="717515" cy="717515"/>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8" name="椭圆 17"/>
            <p:cNvSpPr/>
            <p:nvPr/>
          </p:nvSpPr>
          <p:spPr>
            <a:xfrm flipH="1">
              <a:off x="3570303" y="4492121"/>
              <a:ext cx="717515" cy="717515"/>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19" name="椭圆 18"/>
            <p:cNvSpPr/>
            <p:nvPr/>
          </p:nvSpPr>
          <p:spPr>
            <a:xfrm flipH="1">
              <a:off x="3060173" y="3307087"/>
              <a:ext cx="717515" cy="717515"/>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grpSp>
          <p:nvGrpSpPr>
            <p:cNvPr id="20" name="组合 19"/>
            <p:cNvGrpSpPr/>
            <p:nvPr/>
          </p:nvGrpSpPr>
          <p:grpSpPr>
            <a:xfrm>
              <a:off x="8409946" y="1141421"/>
              <a:ext cx="2927140" cy="1773134"/>
              <a:chOff x="8598633" y="1103321"/>
              <a:chExt cx="2927140" cy="1773134"/>
            </a:xfrm>
          </p:grpSpPr>
          <p:sp>
            <p:nvSpPr>
              <p:cNvPr id="21" name="Freeform 13"/>
              <p:cNvSpPr/>
              <p:nvPr/>
            </p:nvSpPr>
            <p:spPr>
              <a:xfrm>
                <a:off x="8598633" y="1741468"/>
                <a:ext cx="2585881" cy="619978"/>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rgbClr val="F35234">
                    <a:alpha val="50000"/>
                  </a:srgbClr>
                </a:solidFill>
                <a:prstDash val="solid"/>
                <a:miter lim="800000"/>
                <a:headEnd type="none"/>
                <a:tailEnd type="oval"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2" name="文本框 21"/>
              <p:cNvSpPr txBox="1"/>
              <p:nvPr/>
            </p:nvSpPr>
            <p:spPr>
              <a:xfrm>
                <a:off x="9086697" y="1846437"/>
                <a:ext cx="2317903" cy="1030018"/>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在统计和机器学习中，大顶堆可以用于快速选择数据集中的最大元素，或者用于实现某些算法，如K-最近邻（KNN）</a:t>
                </a:r>
              </a:p>
            </p:txBody>
          </p:sp>
          <p:sp>
            <p:nvSpPr>
              <p:cNvPr id="23" name="文本框 22"/>
              <p:cNvSpPr txBox="1"/>
              <p:nvPr/>
            </p:nvSpPr>
            <p:spPr>
              <a:xfrm>
                <a:off x="9086697" y="1321820"/>
                <a:ext cx="2439076" cy="38608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4.统计和机器学习</a:t>
                </a:r>
              </a:p>
            </p:txBody>
          </p:sp>
          <p:sp>
            <p:nvSpPr>
              <p:cNvPr id="24" name="文本框 23"/>
              <p:cNvSpPr txBox="1"/>
              <p:nvPr/>
            </p:nvSpPr>
            <p:spPr>
              <a:xfrm>
                <a:off x="9086697" y="1103321"/>
                <a:ext cx="2439076" cy="313932"/>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white">
                        <a:lumMod val="65000"/>
                      </a:prstClr>
                    </a:solidFill>
                    <a:effectLst/>
                    <a:uLnTx/>
                    <a:uFillTx/>
                    <a:latin typeface="Arial" panose="020B0604020202020204"/>
                    <a:ea typeface="阿里巴巴普惠体 Medium"/>
                    <a:cs typeface="阿里巴巴普惠体 Medium"/>
                    <a:sym typeface="Arial" panose="020B0604020202020204"/>
                  </a:rPr>
                  <a:t>ENTER THE TITLE</a:t>
                </a:r>
              </a:p>
            </p:txBody>
          </p:sp>
        </p:grpSp>
        <p:grpSp>
          <p:nvGrpSpPr>
            <p:cNvPr id="25" name="组合 24"/>
            <p:cNvGrpSpPr/>
            <p:nvPr/>
          </p:nvGrpSpPr>
          <p:grpSpPr>
            <a:xfrm flipH="1">
              <a:off x="825884" y="1141421"/>
              <a:ext cx="2927140" cy="1740441"/>
              <a:chOff x="8598633" y="1103321"/>
              <a:chExt cx="2927140" cy="1740441"/>
            </a:xfrm>
          </p:grpSpPr>
          <p:sp>
            <p:nvSpPr>
              <p:cNvPr id="26" name="Freeform 13"/>
              <p:cNvSpPr/>
              <p:nvPr/>
            </p:nvSpPr>
            <p:spPr>
              <a:xfrm>
                <a:off x="8598633" y="1741468"/>
                <a:ext cx="2585881" cy="619978"/>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rgbClr val="0070C0">
                    <a:alpha val="50000"/>
                  </a:srgbClr>
                </a:solidFill>
                <a:prstDash val="solid"/>
                <a:miter lim="800000"/>
                <a:headEnd type="none"/>
                <a:tailEnd type="oval"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27" name="文本框 26"/>
              <p:cNvSpPr txBox="1"/>
              <p:nvPr/>
            </p:nvSpPr>
            <p:spPr>
              <a:xfrm>
                <a:off x="9086697" y="1813744"/>
                <a:ext cx="2317903" cy="1030018"/>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大顶堆是实现优先队列的一种自然选择，可以高效地处理元素的插入和删除操作，同时能够快速访问到优先级最高的元素。</a:t>
                </a:r>
              </a:p>
            </p:txBody>
          </p:sp>
          <p:sp>
            <p:nvSpPr>
              <p:cNvPr id="28" name="文本框 27"/>
              <p:cNvSpPr txBox="1"/>
              <p:nvPr/>
            </p:nvSpPr>
            <p:spPr>
              <a:xfrm>
                <a:off x="9086697" y="1321820"/>
                <a:ext cx="2439076" cy="386080"/>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1.</a:t>
                </a:r>
                <a:r>
                  <a:rPr kumimoji="0" lang="zh-CN" altLang="en-US" sz="16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优先队列</a:t>
                </a:r>
              </a:p>
            </p:txBody>
          </p:sp>
          <p:sp>
            <p:nvSpPr>
              <p:cNvPr id="29" name="文本框 28"/>
              <p:cNvSpPr txBox="1"/>
              <p:nvPr/>
            </p:nvSpPr>
            <p:spPr>
              <a:xfrm>
                <a:off x="9086697" y="1103321"/>
                <a:ext cx="2439076" cy="313932"/>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white">
                        <a:lumMod val="65000"/>
                      </a:prstClr>
                    </a:solidFill>
                    <a:effectLst/>
                    <a:uLnTx/>
                    <a:uFillTx/>
                    <a:latin typeface="Arial" panose="020B0604020202020204"/>
                    <a:ea typeface="阿里巴巴普惠体 Medium"/>
                    <a:cs typeface="阿里巴巴普惠体 Medium"/>
                    <a:sym typeface="Arial" panose="020B0604020202020204"/>
                  </a:rPr>
                  <a:t>ENTER THE TITLE</a:t>
                </a:r>
              </a:p>
            </p:txBody>
          </p:sp>
        </p:grpSp>
        <p:grpSp>
          <p:nvGrpSpPr>
            <p:cNvPr id="30" name="组合 29"/>
            <p:cNvGrpSpPr/>
            <p:nvPr/>
          </p:nvGrpSpPr>
          <p:grpSpPr>
            <a:xfrm>
              <a:off x="8409946" y="4855086"/>
              <a:ext cx="2927140" cy="1368072"/>
              <a:chOff x="8674833" y="4813283"/>
              <a:chExt cx="2927140" cy="1368072"/>
            </a:xfrm>
          </p:grpSpPr>
          <p:sp>
            <p:nvSpPr>
              <p:cNvPr id="31" name="Freeform 13"/>
              <p:cNvSpPr/>
              <p:nvPr/>
            </p:nvSpPr>
            <p:spPr>
              <a:xfrm flipV="1">
                <a:off x="8674833" y="4836900"/>
                <a:ext cx="2585881" cy="619978"/>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rgbClr val="F35234">
                    <a:alpha val="50000"/>
                  </a:srgbClr>
                </a:solidFill>
                <a:prstDash val="solid"/>
                <a:miter lim="800000"/>
                <a:headEnd type="none"/>
                <a:tailEnd type="oval"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2" name="文本框 31"/>
              <p:cNvSpPr txBox="1"/>
              <p:nvPr/>
            </p:nvSpPr>
            <p:spPr>
              <a:xfrm>
                <a:off x="9162897" y="5523706"/>
                <a:ext cx="2317903" cy="657649"/>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在资源分配问题中，大顶堆可以帮助确定哪些请求应该优先处理，比如基于请求的权重或者优先级。</a:t>
                </a:r>
              </a:p>
            </p:txBody>
          </p:sp>
          <p:sp>
            <p:nvSpPr>
              <p:cNvPr id="33" name="文本框 32"/>
              <p:cNvSpPr txBox="1"/>
              <p:nvPr/>
            </p:nvSpPr>
            <p:spPr>
              <a:xfrm>
                <a:off x="9162897" y="5031782"/>
                <a:ext cx="2439076" cy="38608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6.</a:t>
                </a:r>
                <a:r>
                  <a:rPr lang="en-US" altLang="zh-CN" sz="1600" b="1" kern="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资源分配</a:t>
                </a:r>
              </a:p>
            </p:txBody>
          </p:sp>
          <p:sp>
            <p:nvSpPr>
              <p:cNvPr id="34" name="文本框 33"/>
              <p:cNvSpPr txBox="1"/>
              <p:nvPr/>
            </p:nvSpPr>
            <p:spPr>
              <a:xfrm>
                <a:off x="9162897" y="4813283"/>
                <a:ext cx="2439076" cy="313932"/>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white">
                        <a:lumMod val="65000"/>
                      </a:prstClr>
                    </a:solidFill>
                    <a:effectLst/>
                    <a:uLnTx/>
                    <a:uFillTx/>
                    <a:latin typeface="Arial" panose="020B0604020202020204"/>
                    <a:ea typeface="阿里巴巴普惠体 Medium"/>
                    <a:cs typeface="阿里巴巴普惠体 Medium"/>
                    <a:sym typeface="Arial" panose="020B0604020202020204"/>
                  </a:rPr>
                  <a:t>ENTER THE TITLE</a:t>
                </a:r>
              </a:p>
            </p:txBody>
          </p:sp>
        </p:grpSp>
        <p:grpSp>
          <p:nvGrpSpPr>
            <p:cNvPr id="35" name="组合 34"/>
            <p:cNvGrpSpPr/>
            <p:nvPr/>
          </p:nvGrpSpPr>
          <p:grpSpPr>
            <a:xfrm flipH="1">
              <a:off x="825884" y="4855086"/>
              <a:ext cx="4113320" cy="1530350"/>
              <a:chOff x="7412453" y="1093414"/>
              <a:chExt cx="4113320" cy="1530350"/>
            </a:xfrm>
          </p:grpSpPr>
          <p:sp>
            <p:nvSpPr>
              <p:cNvPr id="36" name="Freeform 13"/>
              <p:cNvSpPr/>
              <p:nvPr/>
            </p:nvSpPr>
            <p:spPr>
              <a:xfrm flipV="1">
                <a:off x="8598633" y="1093414"/>
                <a:ext cx="2585881" cy="619978"/>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rgbClr val="0070C0">
                    <a:alpha val="50000"/>
                  </a:srgbClr>
                </a:solidFill>
                <a:prstDash val="solid"/>
                <a:miter lim="800000"/>
                <a:headEnd type="none"/>
                <a:tailEnd type="oval"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solidFill>
                  <a:effectLst/>
                  <a:uLnTx/>
                  <a:uFillTx/>
                  <a:latin typeface="Arial" panose="020B0604020202020204"/>
                  <a:ea typeface="阿里巴巴普惠体 Medium"/>
                  <a:cs typeface="阿里巴巴普惠体 Medium"/>
                  <a:sym typeface="Arial" panose="020B0604020202020204"/>
                </a:endParaRPr>
              </a:p>
            </p:txBody>
          </p:sp>
          <p:sp>
            <p:nvSpPr>
              <p:cNvPr id="37" name="文本框 36"/>
              <p:cNvSpPr txBox="1"/>
              <p:nvPr/>
            </p:nvSpPr>
            <p:spPr>
              <a:xfrm>
                <a:off x="7412453" y="1813504"/>
                <a:ext cx="3992245" cy="810260"/>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在处理数据流时，大顶堆可以用来维护当前遇到的最大值，这对于需要实时监控最大值变化的应用非常有用。</a:t>
                </a:r>
              </a:p>
            </p:txBody>
          </p:sp>
          <p:sp>
            <p:nvSpPr>
              <p:cNvPr id="38" name="文本框 37"/>
              <p:cNvSpPr txBox="1"/>
              <p:nvPr/>
            </p:nvSpPr>
            <p:spPr>
              <a:xfrm>
                <a:off x="9086697" y="1321820"/>
                <a:ext cx="2439076" cy="386080"/>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3.数据流处理</a:t>
                </a:r>
              </a:p>
            </p:txBody>
          </p:sp>
          <p:sp>
            <p:nvSpPr>
              <p:cNvPr id="39" name="文本框 38"/>
              <p:cNvSpPr txBox="1"/>
              <p:nvPr/>
            </p:nvSpPr>
            <p:spPr>
              <a:xfrm>
                <a:off x="9086697" y="1103321"/>
                <a:ext cx="2439076" cy="313932"/>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white">
                        <a:lumMod val="65000"/>
                      </a:prstClr>
                    </a:solidFill>
                    <a:effectLst/>
                    <a:uLnTx/>
                    <a:uFillTx/>
                    <a:latin typeface="Arial" panose="020B0604020202020204"/>
                    <a:ea typeface="阿里巴巴普惠体 Medium"/>
                    <a:cs typeface="阿里巴巴普惠体 Medium"/>
                    <a:sym typeface="Arial" panose="020B0604020202020204"/>
                  </a:rPr>
                  <a:t>ENTER THE TITLE</a:t>
                </a:r>
              </a:p>
            </p:txBody>
          </p:sp>
        </p:grpSp>
        <p:cxnSp>
          <p:nvCxnSpPr>
            <p:cNvPr id="40" name="直接连接符 39"/>
            <p:cNvCxnSpPr>
              <a:stCxn id="16" idx="6"/>
            </p:cNvCxnSpPr>
            <p:nvPr/>
          </p:nvCxnSpPr>
          <p:spPr>
            <a:xfrm flipV="1">
              <a:off x="9102797" y="3665844"/>
              <a:ext cx="1976591" cy="1"/>
            </a:xfrm>
            <a:prstGeom prst="line">
              <a:avLst/>
            </a:prstGeom>
            <a:noFill/>
            <a:ln w="6350" cap="flat" cmpd="sng" algn="ctr">
              <a:solidFill>
                <a:srgbClr val="F35234">
                  <a:alpha val="50000"/>
                </a:srgbClr>
              </a:solidFill>
              <a:prstDash val="solid"/>
              <a:miter lim="800000"/>
              <a:headEnd type="none"/>
              <a:tailEnd type="oval" w="lg" len="lg"/>
            </a:ln>
            <a:effectLst/>
          </p:spPr>
        </p:cxnSp>
        <p:grpSp>
          <p:nvGrpSpPr>
            <p:cNvPr id="41" name="组合 40"/>
            <p:cNvGrpSpPr/>
            <p:nvPr/>
          </p:nvGrpSpPr>
          <p:grpSpPr>
            <a:xfrm>
              <a:off x="9102797" y="3016831"/>
              <a:ext cx="2439076" cy="1368072"/>
              <a:chOff x="9086697" y="1103321"/>
              <a:chExt cx="2439076" cy="1368072"/>
            </a:xfrm>
          </p:grpSpPr>
          <p:sp>
            <p:nvSpPr>
              <p:cNvPr id="42" name="文本框 41"/>
              <p:cNvSpPr txBox="1"/>
              <p:nvPr/>
            </p:nvSpPr>
            <p:spPr>
              <a:xfrm>
                <a:off x="9086697" y="1813744"/>
                <a:ext cx="2317903" cy="657649"/>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在图算法中，如Dijkstra算法，大顶堆可以用来选择当前未处理节点中距离源点最近的节点。</a:t>
                </a:r>
              </a:p>
            </p:txBody>
          </p:sp>
          <p:sp>
            <p:nvSpPr>
              <p:cNvPr id="43" name="文本框 42"/>
              <p:cNvSpPr txBox="1"/>
              <p:nvPr/>
            </p:nvSpPr>
            <p:spPr>
              <a:xfrm>
                <a:off x="9086697" y="1321820"/>
                <a:ext cx="2439076" cy="38608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5.</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图算法</a:t>
                </a:r>
              </a:p>
            </p:txBody>
          </p:sp>
          <p:sp>
            <p:nvSpPr>
              <p:cNvPr id="44" name="文本框 43"/>
              <p:cNvSpPr txBox="1"/>
              <p:nvPr/>
            </p:nvSpPr>
            <p:spPr>
              <a:xfrm>
                <a:off x="9086697" y="1103321"/>
                <a:ext cx="2439076" cy="313932"/>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65000"/>
                      </a:prstClr>
                    </a:solidFill>
                    <a:effectLst/>
                    <a:uLnTx/>
                    <a:uFillTx/>
                    <a:latin typeface="Arial" panose="020B0604020202020204"/>
                    <a:ea typeface="阿里巴巴普惠体 Medium"/>
                    <a:cs typeface="阿里巴巴普惠体 Medium"/>
                    <a:sym typeface="Arial" panose="020B0604020202020204"/>
                  </a:rPr>
                  <a:t>ENTER THE TITLE</a:t>
                </a:r>
              </a:p>
            </p:txBody>
          </p:sp>
        </p:grpSp>
        <p:cxnSp>
          <p:nvCxnSpPr>
            <p:cNvPr id="45" name="直接连接符 44"/>
            <p:cNvCxnSpPr/>
            <p:nvPr/>
          </p:nvCxnSpPr>
          <p:spPr>
            <a:xfrm flipH="1" flipV="1">
              <a:off x="1108437" y="3665844"/>
              <a:ext cx="1976591" cy="1"/>
            </a:xfrm>
            <a:prstGeom prst="line">
              <a:avLst/>
            </a:prstGeom>
            <a:noFill/>
            <a:ln w="6350" cap="flat" cmpd="sng" algn="ctr">
              <a:solidFill>
                <a:srgbClr val="0070C0">
                  <a:alpha val="50000"/>
                </a:srgbClr>
              </a:solidFill>
              <a:prstDash val="solid"/>
              <a:miter lim="800000"/>
              <a:headEnd type="none"/>
              <a:tailEnd type="oval" w="lg" len="lg"/>
            </a:ln>
            <a:effectLst/>
          </p:spPr>
        </p:cxnSp>
        <p:grpSp>
          <p:nvGrpSpPr>
            <p:cNvPr id="46" name="组合 45"/>
            <p:cNvGrpSpPr/>
            <p:nvPr/>
          </p:nvGrpSpPr>
          <p:grpSpPr>
            <a:xfrm flipH="1">
              <a:off x="620749" y="3016831"/>
              <a:ext cx="2439076" cy="1562893"/>
              <a:chOff x="9086697" y="1103321"/>
              <a:chExt cx="2439076" cy="1562893"/>
            </a:xfrm>
          </p:grpSpPr>
          <p:sp>
            <p:nvSpPr>
              <p:cNvPr id="47" name="文本框 46"/>
              <p:cNvSpPr txBox="1"/>
              <p:nvPr/>
            </p:nvSpPr>
            <p:spPr>
              <a:xfrm>
                <a:off x="9086697" y="1813744"/>
                <a:ext cx="2317903" cy="852470"/>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Arial" panose="020B0604020202020204"/>
                    <a:ea typeface="阿里巴巴普惠体 Medium"/>
                    <a:cs typeface="阿里巴巴普惠体 Medium"/>
                    <a:sym typeface="Arial" panose="020B0604020202020204"/>
                  </a:rPr>
                  <a:t>堆排序算法利用大顶堆的特性，可以在线性时间内将堆顶元素（最大值）移除，并对剩余元素重新堆化，从而实现整体排序。</a:t>
                </a:r>
              </a:p>
            </p:txBody>
          </p:sp>
          <p:sp>
            <p:nvSpPr>
              <p:cNvPr id="48" name="文本框 47"/>
              <p:cNvSpPr txBox="1"/>
              <p:nvPr/>
            </p:nvSpPr>
            <p:spPr>
              <a:xfrm>
                <a:off x="9086697" y="1321820"/>
                <a:ext cx="2439076" cy="386080"/>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2.</a:t>
                </a:r>
                <a:r>
                  <a:rPr kumimoji="0" lang="zh-CN" altLang="en-US" sz="1600" b="1" i="0" u="none" strike="noStrike" kern="1200" cap="none" spc="0" normalizeH="0" baseline="0" noProof="0" dirty="0">
                    <a:ln>
                      <a:noFill/>
                    </a:ln>
                    <a:solidFill>
                      <a:prstClr val="black">
                        <a:lumMod val="75000"/>
                        <a:lumOff val="25000"/>
                      </a:prstClr>
                    </a:solidFill>
                    <a:effectLst/>
                    <a:uLnTx/>
                    <a:uFillTx/>
                    <a:latin typeface="Arial" panose="020B0604020202020204"/>
                    <a:ea typeface="阿里巴巴普惠体 Medium"/>
                    <a:cs typeface="阿里巴巴普惠体 Medium"/>
                    <a:sym typeface="Arial" panose="020B0604020202020204"/>
                  </a:rPr>
                  <a:t>堆排序</a:t>
                </a:r>
              </a:p>
            </p:txBody>
          </p:sp>
          <p:sp>
            <p:nvSpPr>
              <p:cNvPr id="49" name="文本框 48"/>
              <p:cNvSpPr txBox="1"/>
              <p:nvPr/>
            </p:nvSpPr>
            <p:spPr>
              <a:xfrm>
                <a:off x="9086697" y="1103321"/>
                <a:ext cx="2439076" cy="313932"/>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65000"/>
                      </a:prstClr>
                    </a:solidFill>
                    <a:effectLst/>
                    <a:uLnTx/>
                    <a:uFillTx/>
                    <a:latin typeface="Arial" panose="020B0604020202020204"/>
                    <a:ea typeface="阿里巴巴普惠体 Medium"/>
                    <a:cs typeface="阿里巴巴普惠体 Medium"/>
                    <a:sym typeface="Arial" panose="020B0604020202020204"/>
                  </a:rPr>
                  <a:t>ENTER THE TITLE</a:t>
                </a:r>
              </a:p>
            </p:txBody>
          </p:sp>
        </p:grpSp>
      </p:grpSp>
      <p:grpSp>
        <p:nvGrpSpPr>
          <p:cNvPr id="51" name="组合 50"/>
          <p:cNvGrpSpPr/>
          <p:nvPr/>
        </p:nvGrpSpPr>
        <p:grpSpPr>
          <a:xfrm>
            <a:off x="510183" y="298719"/>
            <a:ext cx="741856" cy="624695"/>
            <a:chOff x="10122" y="2518"/>
            <a:chExt cx="8087" cy="6805"/>
          </a:xfrm>
        </p:grpSpPr>
        <p:sp>
          <p:nvSpPr>
            <p:cNvPr id="52" name="矩形: 圆角 50"/>
            <p:cNvSpPr/>
            <p:nvPr/>
          </p:nvSpPr>
          <p:spPr>
            <a:xfrm flipH="1" flipV="1">
              <a:off x="13419" y="4419"/>
              <a:ext cx="4791" cy="4904"/>
            </a:xfrm>
            <a:prstGeom prst="roundRect">
              <a:avLst>
                <a:gd name="adj" fmla="val 13012"/>
              </a:avLst>
            </a:prstGeom>
            <a:gradFill>
              <a:gsLst>
                <a:gs pos="100000">
                  <a:srgbClr val="FF0000"/>
                </a:gs>
                <a:gs pos="20000">
                  <a:srgbClr val="0070C0"/>
                </a:gs>
              </a:gsLst>
              <a:lin ang="5400000" scaled="0"/>
            </a:gradFill>
            <a:ln>
              <a:noFill/>
            </a:ln>
            <a:effectLst>
              <a:outerShdw blurRad="241300" dist="241300" dir="2700000" algn="tl" rotWithShape="0">
                <a:srgbClr val="0070C0">
                  <a:alpha val="50000"/>
                </a:srgbClr>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useBgFill="1">
          <p:nvSpPr>
            <p:cNvPr id="53" name="Oval 109"/>
            <p:cNvSpPr/>
            <p:nvPr/>
          </p:nvSpPr>
          <p:spPr>
            <a:xfrm flipH="1" flipV="1">
              <a:off x="10122" y="2518"/>
              <a:ext cx="5583" cy="5583"/>
            </a:xfrm>
            <a:prstGeom prst="roundRect">
              <a:avLst>
                <a:gd name="adj" fmla="val 12497"/>
              </a:avLst>
            </a:prstGeom>
            <a:ln w="6350" cap="flat" cmpd="sng" algn="ctr">
              <a:solidFill>
                <a:schemeClr val="bg1"/>
              </a:solidFill>
              <a:prstDash val="solid"/>
              <a:miter lim="800000"/>
            </a:ln>
            <a:effectLst>
              <a:outerShdw blurRad="215900" dist="101600" dir="2700000" algn="tl" rotWithShape="0">
                <a:srgbClr val="0070C0">
                  <a:alpha val="5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lumMod val="65000"/>
                    <a:lumOff val="35000"/>
                  </a:prstClr>
                </a:solidFill>
                <a:effectLst/>
                <a:uLnTx/>
                <a:uFillTx/>
                <a:latin typeface="Arial" panose="020B0604020202020204"/>
                <a:ea typeface="阿里巴巴普惠体 Medium"/>
                <a:cs typeface="阿里巴巴普惠体 Medium"/>
                <a:sym typeface="Arial" panose="020B0604020202020204"/>
              </a:endParaRPr>
            </a:p>
          </p:txBody>
        </p:sp>
      </p:grpSp>
      <p:sp>
        <p:nvSpPr>
          <p:cNvPr id="54" name="文本框 53"/>
          <p:cNvSpPr txBox="1"/>
          <p:nvPr/>
        </p:nvSpPr>
        <p:spPr>
          <a:xfrm>
            <a:off x="1472360" y="390271"/>
            <a:ext cx="4822317" cy="460375"/>
          </a:xfrm>
          <a:prstGeom prst="rect">
            <a:avLst/>
          </a:prstGeom>
          <a:noFill/>
        </p:spPr>
        <p:txBody>
          <a:bodyPr wrap="square" rtlCol="0" anchor="t">
            <a:spAutoFit/>
          </a:bodyPr>
          <a:lstStyle/>
          <a:p>
            <a:pPr lvl="0"/>
            <a:r>
              <a:rPr lang="zh-CN" altLang="en-US" sz="2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应用场景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0423" y="-160422"/>
            <a:ext cx="12480760" cy="7252550"/>
          </a:xfrm>
          <a:prstGeom prst="rect">
            <a:avLst/>
          </a:prstGeom>
        </p:spPr>
      </p:pic>
      <p:sp useBgFill="1">
        <p:nvSpPr>
          <p:cNvPr id="4" name="矩形: 圆角 3"/>
          <p:cNvSpPr/>
          <p:nvPr/>
        </p:nvSpPr>
        <p:spPr>
          <a:xfrm>
            <a:off x="880256" y="1793131"/>
            <a:ext cx="10431491" cy="3015915"/>
          </a:xfrm>
          <a:prstGeom prst="roundRect">
            <a:avLst/>
          </a:prstGeom>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
        <p:nvSpPr>
          <p:cNvPr id="21" name="文本框 20"/>
          <p:cNvSpPr txBox="1"/>
          <p:nvPr/>
        </p:nvSpPr>
        <p:spPr>
          <a:xfrm>
            <a:off x="2287691" y="2497977"/>
            <a:ext cx="2169284" cy="1861185"/>
          </a:xfrm>
          <a:prstGeom prst="rect">
            <a:avLst/>
          </a:prstGeom>
          <a:noFill/>
        </p:spPr>
        <p:txBody>
          <a:bodyPr wrap="square" rtlCol="0">
            <a:spAutoFit/>
          </a:bodyPr>
          <a:lstStyle>
            <a:defPPr>
              <a:defRPr lang="zh-CN"/>
            </a:defPPr>
            <a:lvl1pPr algn="ctr">
              <a:defRPr sz="11500">
                <a:solidFill>
                  <a:schemeClr val="tx1">
                    <a:lumMod val="85000"/>
                    <a:lumOff val="15000"/>
                  </a:schemeClr>
                </a:solidFill>
                <a:latin typeface="Impact" panose="020B0806030902050204" pitchFamily="34" charset="0"/>
                <a:ea typeface="阿里巴巴普惠体 Medium"/>
                <a:cs typeface="阿里巴巴普惠体 Medium"/>
              </a:defRPr>
            </a:lvl1pPr>
          </a:lstStyle>
          <a:p>
            <a:r>
              <a:rPr lang="en-US" altLang="zh-CN" dirty="0">
                <a:sym typeface="Arial" panose="020B0604020202020204"/>
              </a:rPr>
              <a:t>03</a:t>
            </a:r>
            <a:endParaRPr lang="zh-CN" altLang="en-US" dirty="0">
              <a:sym typeface="Arial" panose="020B0604020202020204"/>
            </a:endParaRPr>
          </a:p>
        </p:txBody>
      </p:sp>
      <p:sp>
        <p:nvSpPr>
          <p:cNvPr id="22" name="文本框 21"/>
          <p:cNvSpPr txBox="1"/>
          <p:nvPr/>
        </p:nvSpPr>
        <p:spPr>
          <a:xfrm>
            <a:off x="4948282" y="2762649"/>
            <a:ext cx="4545330" cy="922020"/>
          </a:xfrm>
          <a:prstGeom prst="rect">
            <a:avLst/>
          </a:prstGeom>
          <a:noFill/>
        </p:spPr>
        <p:txBody>
          <a:bodyPr wrap="none" rtlCol="0">
            <a:spAutoFit/>
          </a:bodyPr>
          <a:lstStyle/>
          <a:p>
            <a:pPr lvl="0"/>
            <a:r>
              <a:rPr lang="zh-CN" altLang="en-US" sz="5400" b="1" spc="300" dirty="0">
                <a:solidFill>
                  <a:prstClr val="black">
                    <a:lumMod val="95000"/>
                    <a:lumOff val="5000"/>
                    <a:alpha val="80000"/>
                  </a:prstClr>
                </a:solidFill>
                <a:latin typeface="Arial" panose="020B0604020202020204"/>
                <a:ea typeface="阿里巴巴普惠体 Medium"/>
                <a:cs typeface="阿里巴巴普惠体 Medium"/>
                <a:sym typeface="Arial" panose="020B0604020202020204"/>
              </a:rPr>
              <a:t>大顶堆的实现</a:t>
            </a:r>
          </a:p>
        </p:txBody>
      </p:sp>
      <p:sp>
        <p:nvSpPr>
          <p:cNvPr id="3" name="文本框 2"/>
          <p:cNvSpPr txBox="1"/>
          <p:nvPr/>
        </p:nvSpPr>
        <p:spPr>
          <a:xfrm>
            <a:off x="4977313" y="3622674"/>
            <a:ext cx="4802593" cy="4616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75000"/>
                    <a:lumOff val="25000"/>
                    <a:alpha val="80000"/>
                  </a:prstClr>
                </a:solidFill>
                <a:effectLst/>
                <a:uLnTx/>
                <a:uFillTx/>
                <a:latin typeface="Arial" panose="020B0604020202020204"/>
                <a:ea typeface="阿里巴巴普惠体 Medium"/>
                <a:cs typeface="阿里巴巴普惠体 Medium"/>
                <a:sym typeface="Arial" panose="020B0604020202020204"/>
              </a:rPr>
              <a:t>点击此处输点击此处输入文字点击此处输入点击此处输入文字点击此处输入文字入文字输入文字入文字</a:t>
            </a:r>
          </a:p>
        </p:txBody>
      </p:sp>
      <p:sp>
        <p:nvSpPr>
          <p:cNvPr id="5" name="矩形 4"/>
          <p:cNvSpPr/>
          <p:nvPr/>
        </p:nvSpPr>
        <p:spPr>
          <a:xfrm>
            <a:off x="-649706" y="168444"/>
            <a:ext cx="397043" cy="992021"/>
          </a:xfrm>
          <a:prstGeom prst="rect">
            <a:avLst/>
          </a:prstGeom>
          <a:solidFill>
            <a:srgbClr val="0070C0"/>
          </a:solid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阿里巴巴普惠体 Medium"/>
              <a:cs typeface="阿里巴巴普惠体 Medium"/>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2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 name="COMMONDATA" val="eyJoZGlkIjoiYjY1MzJmYjQ2ODgyOTFhOGFiOGViMDM5YzExNTdhOTYifQ=="/>
  <p:tag name="KSO_WPP_MARK_KEY" val="68d3ec42-2095-4a36-88e2-260bb0d4636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368.420472440945,&quot;width&quot;:19907.368503937007}"/>
</p:tagLst>
</file>

<file path=ppt/theme/_rels/theme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extLst>
              <a:ext uri="{BEBA8EAE-BF5A-486C-A8C5-ECC9F3942E4B}">
                <a14:imgProps xmlns:a14="http://schemas.microsoft.com/office/drawing/2010/main">
                  <a14:imgLayer r:embed="rId2">
                    <a14:imgEffect>
                      <a14:artisticBlur radius="20"/>
                    </a14:imgEffect>
                    <a14:imgEffect>
                      <a14:brightnessContrast bright="5000"/>
                    </a14:imgEffect>
                  </a14:imgLayer>
                </a14:imgProps>
              </a:ext>
            </a:extLst>
          </a:blip>
          <a:srcRect/>
          <a:stretch>
            <a:fillRect l="-4945" t="-10014" r="-4945" b="-10014"/>
          </a:stretch>
        </a:blipFill>
        <a:ln>
          <a:noFill/>
        </a:ln>
        <a:effectLst>
          <a:outerShdw blurRad="152400" dist="88900" dir="5400000" rotWithShape="0">
            <a:srgbClr val="000000">
              <a:alpha val="20000"/>
            </a:srgbClr>
          </a:outerShdw>
        </a:effectLst>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1800" b="0" i="0" u="none" strike="noStrike" kern="1200" cap="none" spc="0" normalizeH="0" baseline="0" noProof="0" dirty="0">
            <a:ln>
              <a:noFill/>
            </a:ln>
            <a:solidFill>
              <a:prstClr val="white"/>
            </a:solidFill>
            <a:effectLst/>
            <a:uLnTx/>
            <a:uFillTx/>
            <a:latin typeface="阿里巴巴普惠体"/>
            <a:ea typeface="阿里巴巴普惠体"/>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1112</Words>
  <Application>Microsoft Office PowerPoint</Application>
  <PresentationFormat>宽屏</PresentationFormat>
  <Paragraphs>111</Paragraphs>
  <Slides>12</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12</vt:i4>
      </vt:variant>
    </vt:vector>
  </HeadingPairs>
  <TitlesOfParts>
    <vt:vector size="21" baseType="lpstr">
      <vt:lpstr>等线</vt:lpstr>
      <vt:lpstr>等线 Light</vt:lpstr>
      <vt:lpstr>华文行楷</vt:lpstr>
      <vt:lpstr>微软雅黑</vt:lpstr>
      <vt:lpstr>Arial</vt:lpstr>
      <vt:lpstr>Calibri</vt:lpstr>
      <vt:lpstr>Impact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第一PPT，www.1ppt.com</dc:creator>
  <cp:keywords>www.1ppt.com</cp:keywords>
  <dc:description>第一PPT</dc:description>
  <cp:lastModifiedBy>钊 李</cp:lastModifiedBy>
  <cp:revision>39</cp:revision>
  <dcterms:created xsi:type="dcterms:W3CDTF">2023-07-12T04:32:00Z</dcterms:created>
  <dcterms:modified xsi:type="dcterms:W3CDTF">2024-08-06T06:35:32Z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7B6B204442774053B995ADD25257EFD1_13</vt:lpwstr>
  </property>
  <property fmtid="{D5CDD505-2E9C-101B-9397-08002B2CF9AE}" pid="3" name="KSOProductBuildVer">
    <vt:lpwstr>2052-11.1.0.14036</vt:lpwstr>
  </property>
</Properties>
</file>